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2" r:id="rId3"/>
    <p:sldId id="263" r:id="rId4"/>
    <p:sldId id="264" r:id="rId5"/>
    <p:sldId id="285" r:id="rId6"/>
    <p:sldId id="286" r:id="rId7"/>
    <p:sldId id="298" r:id="rId8"/>
    <p:sldId id="288" r:id="rId9"/>
    <p:sldId id="289" r:id="rId10"/>
    <p:sldId id="290" r:id="rId11"/>
    <p:sldId id="291" r:id="rId12"/>
    <p:sldId id="293" r:id="rId13"/>
    <p:sldId id="292" r:id="rId14"/>
    <p:sldId id="301" r:id="rId15"/>
    <p:sldId id="302" r:id="rId16"/>
    <p:sldId id="303" r:id="rId17"/>
    <p:sldId id="294" r:id="rId18"/>
    <p:sldId id="287" r:id="rId19"/>
    <p:sldId id="280" r:id="rId20"/>
    <p:sldId id="295" r:id="rId21"/>
    <p:sldId id="304" r:id="rId22"/>
    <p:sldId id="306" r:id="rId23"/>
    <p:sldId id="305" r:id="rId24"/>
    <p:sldId id="276" r:id="rId25"/>
    <p:sldId id="279" r:id="rId26"/>
    <p:sldId id="268" r:id="rId27"/>
    <p:sldId id="265" r:id="rId28"/>
    <p:sldId id="266" r:id="rId29"/>
    <p:sldId id="267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7" r:id="rId38"/>
    <p:sldId id="278" r:id="rId39"/>
    <p:sldId id="284" r:id="rId4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2647"/>
    <a:srgbClr val="E33024"/>
    <a:srgbClr val="F34F1C"/>
    <a:srgbClr val="ED5F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4" autoAdjust="0"/>
    <p:restoredTop sz="85978" autoAdjust="0"/>
  </p:normalViewPr>
  <p:slideViewPr>
    <p:cSldViewPr snapToGrid="0">
      <p:cViewPr varScale="1">
        <p:scale>
          <a:sx n="99" d="100"/>
          <a:sy n="99" d="100"/>
        </p:scale>
        <p:origin x="-1062" y="-84"/>
      </p:cViewPr>
      <p:guideLst>
        <p:guide orient="horz" pos="1616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3540D-E5C6-4A50-8687-E38E2E45D7BB}" type="doc">
      <dgm:prSet loTypeId="urn:microsoft.com/office/officeart/2005/8/layout/orgChart1" loCatId="hierarchy" qsTypeId="urn:microsoft.com/office/officeart/2005/8/quickstyle/simple1#8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22DF4CD-F4FF-487E-A61A-FB54377CE5D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Региональный ресурсный центр</a:t>
          </a:r>
          <a:endParaRPr lang="ru-RU" dirty="0">
            <a:solidFill>
              <a:schemeClr val="tx1"/>
            </a:solidFill>
          </a:endParaRPr>
        </a:p>
      </dgm:t>
    </dgm:pt>
    <dgm:pt modelId="{411DA528-C88D-4DA4-960A-DBF09A79E869}" type="parTrans" cxnId="{0753A8E5-0115-493E-A475-39D1200512A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BF83FB-E95F-4213-8E63-3793D7AC465F}" type="sibTrans" cxnId="{0753A8E5-0115-493E-A475-39D1200512A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1B8088E-1848-49FD-8839-FF2B7533690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Привлечение федеральных экспертов для обучения специалистов региона </a:t>
          </a:r>
          <a:endParaRPr lang="ru-RU" dirty="0">
            <a:solidFill>
              <a:schemeClr val="tx1"/>
            </a:solidFill>
          </a:endParaRPr>
        </a:p>
      </dgm:t>
    </dgm:pt>
    <dgm:pt modelId="{0EE67C78-F45F-462F-95CE-3F848A0C0271}" type="parTrans" cxnId="{05F77ACD-4B2F-4652-9E5A-BC8087A10A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62FB43-79E3-4E43-8E75-BB6FEB9BE99C}" type="sibTrans" cxnId="{05F77ACD-4B2F-4652-9E5A-BC8087A10A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5C9E071-F9C0-4B61-BEB3-88436C32066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Проведение мероприятий для региональных специалистов собственными силами МОО «Аистенок»</a:t>
          </a:r>
          <a:endParaRPr lang="ru-RU" dirty="0">
            <a:solidFill>
              <a:schemeClr val="tx1"/>
            </a:solidFill>
          </a:endParaRPr>
        </a:p>
      </dgm:t>
    </dgm:pt>
    <dgm:pt modelId="{27FCBA19-82F8-4CFC-A003-1A657917E0E3}" type="parTrans" cxnId="{ED57F4DF-4B73-4735-89EA-103DAD9143A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064E4C3-86C9-4182-B9C5-4B852A856FC5}" type="sibTrans" cxnId="{ED57F4DF-4B73-4735-89EA-103DAD9143A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E5789D-B60D-45F0-BDFA-70D69CA2A4B5}" type="pres">
      <dgm:prSet presAssocID="{E3C3540D-E5C6-4A50-8687-E38E2E45D7B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2B9908-42ED-492A-B2E7-F15E0D84AAAB}" type="pres">
      <dgm:prSet presAssocID="{222DF4CD-F4FF-487E-A61A-FB54377CE5D1}" presName="hierRoot1" presStyleCnt="0">
        <dgm:presLayoutVars>
          <dgm:hierBranch val="init"/>
        </dgm:presLayoutVars>
      </dgm:prSet>
      <dgm:spPr/>
    </dgm:pt>
    <dgm:pt modelId="{98D78440-A033-4D3E-8BEC-F9EDA21C29D1}" type="pres">
      <dgm:prSet presAssocID="{222DF4CD-F4FF-487E-A61A-FB54377CE5D1}" presName="rootComposite1" presStyleCnt="0"/>
      <dgm:spPr/>
    </dgm:pt>
    <dgm:pt modelId="{7F4884DE-015F-4112-93E1-95355078E867}" type="pres">
      <dgm:prSet presAssocID="{222DF4CD-F4FF-487E-A61A-FB54377CE5D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86FEA8-6535-45BF-B65E-105DC4E362F9}" type="pres">
      <dgm:prSet presAssocID="{222DF4CD-F4FF-487E-A61A-FB54377CE5D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8028BDE-F199-4F25-9C47-C1B76FF2BF45}" type="pres">
      <dgm:prSet presAssocID="{222DF4CD-F4FF-487E-A61A-FB54377CE5D1}" presName="hierChild2" presStyleCnt="0"/>
      <dgm:spPr/>
    </dgm:pt>
    <dgm:pt modelId="{D9B82DA1-51DF-4EEE-A878-E8B39A26BEBF}" type="pres">
      <dgm:prSet presAssocID="{0EE67C78-F45F-462F-95CE-3F848A0C027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24178E08-30FF-4FAD-9281-A616C63E647A}" type="pres">
      <dgm:prSet presAssocID="{A1B8088E-1848-49FD-8839-FF2B7533690B}" presName="hierRoot2" presStyleCnt="0">
        <dgm:presLayoutVars>
          <dgm:hierBranch val="init"/>
        </dgm:presLayoutVars>
      </dgm:prSet>
      <dgm:spPr/>
    </dgm:pt>
    <dgm:pt modelId="{51A38BB0-7584-4A33-93FF-B696F8782A94}" type="pres">
      <dgm:prSet presAssocID="{A1B8088E-1848-49FD-8839-FF2B7533690B}" presName="rootComposite" presStyleCnt="0"/>
      <dgm:spPr/>
    </dgm:pt>
    <dgm:pt modelId="{C8B72B6E-D0B5-4A47-9CA0-C9449605FCE7}" type="pres">
      <dgm:prSet presAssocID="{A1B8088E-1848-49FD-8839-FF2B7533690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E73748-2F35-43DE-AF6A-324D0DDB5B1E}" type="pres">
      <dgm:prSet presAssocID="{A1B8088E-1848-49FD-8839-FF2B7533690B}" presName="rootConnector" presStyleLbl="node2" presStyleIdx="0" presStyleCnt="2"/>
      <dgm:spPr/>
      <dgm:t>
        <a:bodyPr/>
        <a:lstStyle/>
        <a:p>
          <a:endParaRPr lang="ru-RU"/>
        </a:p>
      </dgm:t>
    </dgm:pt>
    <dgm:pt modelId="{DD05D030-928D-454E-983E-5F44B01F6B8E}" type="pres">
      <dgm:prSet presAssocID="{A1B8088E-1848-49FD-8839-FF2B7533690B}" presName="hierChild4" presStyleCnt="0"/>
      <dgm:spPr/>
    </dgm:pt>
    <dgm:pt modelId="{67865EA2-C4A1-4C1A-96BF-4DA12CC2B73F}" type="pres">
      <dgm:prSet presAssocID="{A1B8088E-1848-49FD-8839-FF2B7533690B}" presName="hierChild5" presStyleCnt="0"/>
      <dgm:spPr/>
    </dgm:pt>
    <dgm:pt modelId="{8E5C7904-C4DC-47AD-8A65-3E050CBDEE71}" type="pres">
      <dgm:prSet presAssocID="{27FCBA19-82F8-4CFC-A003-1A657917E0E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30825CE-9E78-41AD-AF97-2F04E1DC6041}" type="pres">
      <dgm:prSet presAssocID="{75C9E071-F9C0-4B61-BEB3-88436C320668}" presName="hierRoot2" presStyleCnt="0">
        <dgm:presLayoutVars>
          <dgm:hierBranch val="init"/>
        </dgm:presLayoutVars>
      </dgm:prSet>
      <dgm:spPr/>
    </dgm:pt>
    <dgm:pt modelId="{204FB27C-6F56-4467-A199-AD710B06ECB4}" type="pres">
      <dgm:prSet presAssocID="{75C9E071-F9C0-4B61-BEB3-88436C320668}" presName="rootComposite" presStyleCnt="0"/>
      <dgm:spPr/>
    </dgm:pt>
    <dgm:pt modelId="{0C8DA9FB-869F-4839-9AB0-3C83FAE3FA98}" type="pres">
      <dgm:prSet presAssocID="{75C9E071-F9C0-4B61-BEB3-88436C32066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8959FA-6344-414F-9D8D-B116854C2FBC}" type="pres">
      <dgm:prSet presAssocID="{75C9E071-F9C0-4B61-BEB3-88436C320668}" presName="rootConnector" presStyleLbl="node2" presStyleIdx="1" presStyleCnt="2"/>
      <dgm:spPr/>
      <dgm:t>
        <a:bodyPr/>
        <a:lstStyle/>
        <a:p>
          <a:endParaRPr lang="ru-RU"/>
        </a:p>
      </dgm:t>
    </dgm:pt>
    <dgm:pt modelId="{3564C081-D573-48B6-83CF-56A0B106588E}" type="pres">
      <dgm:prSet presAssocID="{75C9E071-F9C0-4B61-BEB3-88436C320668}" presName="hierChild4" presStyleCnt="0"/>
      <dgm:spPr/>
    </dgm:pt>
    <dgm:pt modelId="{C9F6CB5C-0E3E-4096-A6D8-9E0007CAD8B5}" type="pres">
      <dgm:prSet presAssocID="{75C9E071-F9C0-4B61-BEB3-88436C320668}" presName="hierChild5" presStyleCnt="0"/>
      <dgm:spPr/>
    </dgm:pt>
    <dgm:pt modelId="{0ADA271C-5448-477B-B19E-ACF09DD1115B}" type="pres">
      <dgm:prSet presAssocID="{222DF4CD-F4FF-487E-A61A-FB54377CE5D1}" presName="hierChild3" presStyleCnt="0"/>
      <dgm:spPr/>
    </dgm:pt>
  </dgm:ptLst>
  <dgm:cxnLst>
    <dgm:cxn modelId="{51C5C4D7-F261-4976-8038-630B2802506B}" type="presOf" srcId="{E3C3540D-E5C6-4A50-8687-E38E2E45D7BB}" destId="{6EE5789D-B60D-45F0-BDFA-70D69CA2A4B5}" srcOrd="0" destOrd="0" presId="urn:microsoft.com/office/officeart/2005/8/layout/orgChart1"/>
    <dgm:cxn modelId="{05F77ACD-4B2F-4652-9E5A-BC8087A10AD7}" srcId="{222DF4CD-F4FF-487E-A61A-FB54377CE5D1}" destId="{A1B8088E-1848-49FD-8839-FF2B7533690B}" srcOrd="0" destOrd="0" parTransId="{0EE67C78-F45F-462F-95CE-3F848A0C0271}" sibTransId="{1A62FB43-79E3-4E43-8E75-BB6FEB9BE99C}"/>
    <dgm:cxn modelId="{B6548A47-A78B-4F9D-BA08-9A2BF2824730}" type="presOf" srcId="{222DF4CD-F4FF-487E-A61A-FB54377CE5D1}" destId="{7F4884DE-015F-4112-93E1-95355078E867}" srcOrd="0" destOrd="0" presId="urn:microsoft.com/office/officeart/2005/8/layout/orgChart1"/>
    <dgm:cxn modelId="{C7326DD9-14D9-4331-B66E-B625178A37E2}" type="presOf" srcId="{27FCBA19-82F8-4CFC-A003-1A657917E0E3}" destId="{8E5C7904-C4DC-47AD-8A65-3E050CBDEE71}" srcOrd="0" destOrd="0" presId="urn:microsoft.com/office/officeart/2005/8/layout/orgChart1"/>
    <dgm:cxn modelId="{ED57F4DF-4B73-4735-89EA-103DAD9143A3}" srcId="{222DF4CD-F4FF-487E-A61A-FB54377CE5D1}" destId="{75C9E071-F9C0-4B61-BEB3-88436C320668}" srcOrd="1" destOrd="0" parTransId="{27FCBA19-82F8-4CFC-A003-1A657917E0E3}" sibTransId="{2064E4C3-86C9-4182-B9C5-4B852A856FC5}"/>
    <dgm:cxn modelId="{0753A8E5-0115-493E-A475-39D1200512AE}" srcId="{E3C3540D-E5C6-4A50-8687-E38E2E45D7BB}" destId="{222DF4CD-F4FF-487E-A61A-FB54377CE5D1}" srcOrd="0" destOrd="0" parTransId="{411DA528-C88D-4DA4-960A-DBF09A79E869}" sibTransId="{B4BF83FB-E95F-4213-8E63-3793D7AC465F}"/>
    <dgm:cxn modelId="{4A543369-ED72-413A-9EE9-2CBE4D4678C5}" type="presOf" srcId="{A1B8088E-1848-49FD-8839-FF2B7533690B}" destId="{C8B72B6E-D0B5-4A47-9CA0-C9449605FCE7}" srcOrd="0" destOrd="0" presId="urn:microsoft.com/office/officeart/2005/8/layout/orgChart1"/>
    <dgm:cxn modelId="{0A87189D-8D47-4551-8DA9-752157BF757D}" type="presOf" srcId="{75C9E071-F9C0-4B61-BEB3-88436C320668}" destId="{0C8DA9FB-869F-4839-9AB0-3C83FAE3FA98}" srcOrd="0" destOrd="0" presId="urn:microsoft.com/office/officeart/2005/8/layout/orgChart1"/>
    <dgm:cxn modelId="{48C7A5FC-2698-4856-84A6-C54FA5A95921}" type="presOf" srcId="{A1B8088E-1848-49FD-8839-FF2B7533690B}" destId="{0EE73748-2F35-43DE-AF6A-324D0DDB5B1E}" srcOrd="1" destOrd="0" presId="urn:microsoft.com/office/officeart/2005/8/layout/orgChart1"/>
    <dgm:cxn modelId="{A9103B15-B75A-4592-8A79-3EBFE6FC2950}" type="presOf" srcId="{75C9E071-F9C0-4B61-BEB3-88436C320668}" destId="{A58959FA-6344-414F-9D8D-B116854C2FBC}" srcOrd="1" destOrd="0" presId="urn:microsoft.com/office/officeart/2005/8/layout/orgChart1"/>
    <dgm:cxn modelId="{48D2B06D-83C2-4A54-A79C-D73AECBB1B7D}" type="presOf" srcId="{222DF4CD-F4FF-487E-A61A-FB54377CE5D1}" destId="{3C86FEA8-6535-45BF-B65E-105DC4E362F9}" srcOrd="1" destOrd="0" presId="urn:microsoft.com/office/officeart/2005/8/layout/orgChart1"/>
    <dgm:cxn modelId="{113541AD-684D-4285-AE6C-0F488D81C0B7}" type="presOf" srcId="{0EE67C78-F45F-462F-95CE-3F848A0C0271}" destId="{D9B82DA1-51DF-4EEE-A878-E8B39A26BEBF}" srcOrd="0" destOrd="0" presId="urn:microsoft.com/office/officeart/2005/8/layout/orgChart1"/>
    <dgm:cxn modelId="{789994C9-7292-4AAD-B65C-2C751D15DC06}" type="presParOf" srcId="{6EE5789D-B60D-45F0-BDFA-70D69CA2A4B5}" destId="{492B9908-42ED-492A-B2E7-F15E0D84AAAB}" srcOrd="0" destOrd="0" presId="urn:microsoft.com/office/officeart/2005/8/layout/orgChart1"/>
    <dgm:cxn modelId="{EDB409B0-6003-4395-BDAA-9E0014A31664}" type="presParOf" srcId="{492B9908-42ED-492A-B2E7-F15E0D84AAAB}" destId="{98D78440-A033-4D3E-8BEC-F9EDA21C29D1}" srcOrd="0" destOrd="0" presId="urn:microsoft.com/office/officeart/2005/8/layout/orgChart1"/>
    <dgm:cxn modelId="{C8219C31-5905-48E9-8738-E9CA5C64A966}" type="presParOf" srcId="{98D78440-A033-4D3E-8BEC-F9EDA21C29D1}" destId="{7F4884DE-015F-4112-93E1-95355078E867}" srcOrd="0" destOrd="0" presId="urn:microsoft.com/office/officeart/2005/8/layout/orgChart1"/>
    <dgm:cxn modelId="{56424C45-3B4D-4971-88F9-B4A2E881318D}" type="presParOf" srcId="{98D78440-A033-4D3E-8BEC-F9EDA21C29D1}" destId="{3C86FEA8-6535-45BF-B65E-105DC4E362F9}" srcOrd="1" destOrd="0" presId="urn:microsoft.com/office/officeart/2005/8/layout/orgChart1"/>
    <dgm:cxn modelId="{F7E16461-E695-46A8-9048-CD9ED75A6F7F}" type="presParOf" srcId="{492B9908-42ED-492A-B2E7-F15E0D84AAAB}" destId="{28028BDE-F199-4F25-9C47-C1B76FF2BF45}" srcOrd="1" destOrd="0" presId="urn:microsoft.com/office/officeart/2005/8/layout/orgChart1"/>
    <dgm:cxn modelId="{0246333B-0549-4DF7-B772-917365FEBD7F}" type="presParOf" srcId="{28028BDE-F199-4F25-9C47-C1B76FF2BF45}" destId="{D9B82DA1-51DF-4EEE-A878-E8B39A26BEBF}" srcOrd="0" destOrd="0" presId="urn:microsoft.com/office/officeart/2005/8/layout/orgChart1"/>
    <dgm:cxn modelId="{CDCD0B53-BD00-440A-B5B3-52A643BEF56B}" type="presParOf" srcId="{28028BDE-F199-4F25-9C47-C1B76FF2BF45}" destId="{24178E08-30FF-4FAD-9281-A616C63E647A}" srcOrd="1" destOrd="0" presId="urn:microsoft.com/office/officeart/2005/8/layout/orgChart1"/>
    <dgm:cxn modelId="{D4421273-DB7A-4977-BC8C-C419EA10719B}" type="presParOf" srcId="{24178E08-30FF-4FAD-9281-A616C63E647A}" destId="{51A38BB0-7584-4A33-93FF-B696F8782A94}" srcOrd="0" destOrd="0" presId="urn:microsoft.com/office/officeart/2005/8/layout/orgChart1"/>
    <dgm:cxn modelId="{B2A3B47D-A775-4EC0-B96B-012BD8A462ED}" type="presParOf" srcId="{51A38BB0-7584-4A33-93FF-B696F8782A94}" destId="{C8B72B6E-D0B5-4A47-9CA0-C9449605FCE7}" srcOrd="0" destOrd="0" presId="urn:microsoft.com/office/officeart/2005/8/layout/orgChart1"/>
    <dgm:cxn modelId="{244DC2CC-F740-4B3C-954A-22D6D1FB3C2D}" type="presParOf" srcId="{51A38BB0-7584-4A33-93FF-B696F8782A94}" destId="{0EE73748-2F35-43DE-AF6A-324D0DDB5B1E}" srcOrd="1" destOrd="0" presId="urn:microsoft.com/office/officeart/2005/8/layout/orgChart1"/>
    <dgm:cxn modelId="{58978A20-540E-4E0C-8268-F9B138191975}" type="presParOf" srcId="{24178E08-30FF-4FAD-9281-A616C63E647A}" destId="{DD05D030-928D-454E-983E-5F44B01F6B8E}" srcOrd="1" destOrd="0" presId="urn:microsoft.com/office/officeart/2005/8/layout/orgChart1"/>
    <dgm:cxn modelId="{4249497A-3A81-4622-84F1-A2935DEAD727}" type="presParOf" srcId="{24178E08-30FF-4FAD-9281-A616C63E647A}" destId="{67865EA2-C4A1-4C1A-96BF-4DA12CC2B73F}" srcOrd="2" destOrd="0" presId="urn:microsoft.com/office/officeart/2005/8/layout/orgChart1"/>
    <dgm:cxn modelId="{1E4C2BEA-BD98-4F55-AF0B-76E031A3F3CD}" type="presParOf" srcId="{28028BDE-F199-4F25-9C47-C1B76FF2BF45}" destId="{8E5C7904-C4DC-47AD-8A65-3E050CBDEE71}" srcOrd="2" destOrd="0" presId="urn:microsoft.com/office/officeart/2005/8/layout/orgChart1"/>
    <dgm:cxn modelId="{57F70494-AEFD-4245-B466-48DB12AAB9D2}" type="presParOf" srcId="{28028BDE-F199-4F25-9C47-C1B76FF2BF45}" destId="{B30825CE-9E78-41AD-AF97-2F04E1DC6041}" srcOrd="3" destOrd="0" presId="urn:microsoft.com/office/officeart/2005/8/layout/orgChart1"/>
    <dgm:cxn modelId="{D070ABF4-AEC2-45DB-A741-21002675C50A}" type="presParOf" srcId="{B30825CE-9E78-41AD-AF97-2F04E1DC6041}" destId="{204FB27C-6F56-4467-A199-AD710B06ECB4}" srcOrd="0" destOrd="0" presId="urn:microsoft.com/office/officeart/2005/8/layout/orgChart1"/>
    <dgm:cxn modelId="{0E05E030-5928-4109-A98D-D29AEE8568D1}" type="presParOf" srcId="{204FB27C-6F56-4467-A199-AD710B06ECB4}" destId="{0C8DA9FB-869F-4839-9AB0-3C83FAE3FA98}" srcOrd="0" destOrd="0" presId="urn:microsoft.com/office/officeart/2005/8/layout/orgChart1"/>
    <dgm:cxn modelId="{2DBFD60A-8E44-4CB9-A2B0-2FF56F279D69}" type="presParOf" srcId="{204FB27C-6F56-4467-A199-AD710B06ECB4}" destId="{A58959FA-6344-414F-9D8D-B116854C2FBC}" srcOrd="1" destOrd="0" presId="urn:microsoft.com/office/officeart/2005/8/layout/orgChart1"/>
    <dgm:cxn modelId="{95201671-715F-4EE9-8B80-7EB67238CFA8}" type="presParOf" srcId="{B30825CE-9E78-41AD-AF97-2F04E1DC6041}" destId="{3564C081-D573-48B6-83CF-56A0B106588E}" srcOrd="1" destOrd="0" presId="urn:microsoft.com/office/officeart/2005/8/layout/orgChart1"/>
    <dgm:cxn modelId="{F2D5C1E4-2E17-4039-9FF3-96D7F34F6AE5}" type="presParOf" srcId="{B30825CE-9E78-41AD-AF97-2F04E1DC6041}" destId="{C9F6CB5C-0E3E-4096-A6D8-9E0007CAD8B5}" srcOrd="2" destOrd="0" presId="urn:microsoft.com/office/officeart/2005/8/layout/orgChart1"/>
    <dgm:cxn modelId="{586D37D1-2FCA-4F54-BAA0-CA76D4D1798E}" type="presParOf" srcId="{492B9908-42ED-492A-B2E7-F15E0D84AAAB}" destId="{0ADA271C-5448-477B-B19E-ACF09DD111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9F72B5-B6A0-4B4D-A129-950C7FE4019F}" type="doc">
      <dgm:prSet loTypeId="urn:microsoft.com/office/officeart/2008/layout/VerticalCurvedList" loCatId="list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4F8EEC1-D7B8-476E-9F0E-275F38B6D2C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smtClean="0">
              <a:solidFill>
                <a:schemeClr val="tx1"/>
              </a:solidFill>
            </a:rPr>
            <a:t>Суды г. Екатеринбурга</a:t>
          </a:r>
          <a:endParaRPr lang="ru-RU" sz="1800" b="0" dirty="0" smtClean="0">
            <a:solidFill>
              <a:schemeClr val="tx1"/>
            </a:solidFill>
          </a:endParaRPr>
        </a:p>
      </dgm:t>
    </dgm:pt>
    <dgm:pt modelId="{BD7B6A70-18F5-4A2D-9EA2-D45F0C863E20}" type="parTrans" cxnId="{5BA31899-1EA0-47BD-9C5C-AE5F4E4F46ED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EA298B18-6349-4553-AF3F-47C6713BBCE1}" type="sibTrans" cxnId="{5BA31899-1EA0-47BD-9C5C-AE5F4E4F46ED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020E4584-F751-4536-8CB4-673AD2D9C229}">
      <dgm:prSet phldrT="[Текст]" custT="1"/>
      <dgm:spPr/>
      <dgm:t>
        <a:bodyPr/>
        <a:lstStyle/>
        <a:p>
          <a:r>
            <a:rPr lang="ru-RU" sz="1800" b="0" smtClean="0">
              <a:solidFill>
                <a:schemeClr val="tx1"/>
              </a:solidFill>
            </a:rPr>
            <a:t>КА СОГА    (Свердловская областная Гильдия Адвокатов)</a:t>
          </a:r>
          <a:endParaRPr lang="ru-RU" sz="1800" b="0" dirty="0">
            <a:solidFill>
              <a:schemeClr val="tx1"/>
            </a:solidFill>
          </a:endParaRPr>
        </a:p>
      </dgm:t>
    </dgm:pt>
    <dgm:pt modelId="{DBB864FF-2399-43DB-934D-C80B2308F9DF}" type="parTrans" cxnId="{A0FF5E27-316D-4552-8192-30CC2E6B4F57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DF58F511-D631-43D5-AD1F-75F666E9E794}" type="sibTrans" cxnId="{A0FF5E27-316D-4552-8192-30CC2E6B4F57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202BED7E-6A5E-430E-9820-4C6A26ADE019}">
      <dgm:prSet phldrT="[Текст]" custT="1"/>
      <dgm:spPr/>
      <dgm:t>
        <a:bodyPr/>
        <a:lstStyle/>
        <a:p>
          <a:r>
            <a:rPr lang="ru-RU" sz="1800" b="0" smtClean="0">
              <a:solidFill>
                <a:schemeClr val="tx1"/>
              </a:solidFill>
            </a:rPr>
            <a:t>Педагоги общеобразовательных школ г. Екатеринбурга</a:t>
          </a:r>
          <a:endParaRPr lang="ru-RU" sz="1800" b="0" dirty="0">
            <a:solidFill>
              <a:schemeClr val="tx1"/>
            </a:solidFill>
          </a:endParaRPr>
        </a:p>
      </dgm:t>
    </dgm:pt>
    <dgm:pt modelId="{DE1DD75E-3E6B-4437-B235-D4325B835844}" type="parTrans" cxnId="{8FD49069-9FA8-4787-9852-A873A1EA6628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02E83EFC-DE34-44DE-A344-68A045ECF835}" type="sibTrans" cxnId="{8FD49069-9FA8-4787-9852-A873A1EA6628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6A2B71FB-0320-488F-BED6-6DB64A87EA6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smtClean="0">
              <a:solidFill>
                <a:schemeClr val="tx1"/>
              </a:solidFill>
            </a:rPr>
            <a:t>Аппарат уполномоченного по правам человека Свердловской области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smtClean="0">
              <a:solidFill>
                <a:schemeClr val="tx1"/>
              </a:solidFill>
            </a:rPr>
            <a:t>Аппарат по правам ребенка Свердловской области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dirty="0">
            <a:solidFill>
              <a:schemeClr val="tx1"/>
            </a:solidFill>
          </a:endParaRPr>
        </a:p>
      </dgm:t>
    </dgm:pt>
    <dgm:pt modelId="{D26711A3-1E5A-4184-A0EE-6D91D8EC5149}" type="parTrans" cxnId="{DCF8168D-F8DF-4F9E-A96A-875F50CB017F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F10F28E6-0850-4822-BA85-40AAF7D322AF}" type="sibTrans" cxnId="{DCF8168D-F8DF-4F9E-A96A-875F50CB017F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C8B13C6F-496F-44AF-B240-06C50F480C58}">
      <dgm:prSet custT="1"/>
      <dgm:spPr/>
      <dgm:t>
        <a:bodyPr anchor="b"/>
        <a:lstStyle/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smtClean="0">
              <a:solidFill>
                <a:schemeClr val="tx1"/>
              </a:solidFill>
            </a:rPr>
            <a:t>ТКДН и ЗП Верх-Исетского района г. Екатеринбурга</a:t>
          </a:r>
          <a:endParaRPr lang="ru-RU" sz="1800" b="0" dirty="0">
            <a:solidFill>
              <a:schemeClr val="tx1"/>
            </a:solidFill>
          </a:endParaRPr>
        </a:p>
      </dgm:t>
    </dgm:pt>
    <dgm:pt modelId="{3162B2AB-C51B-4FA1-9825-7F83781E6487}" type="parTrans" cxnId="{F61F0FA7-FCCC-4E53-A055-0D266F306591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5F0907B2-8953-4C7A-A72F-00D1D2B1B8DB}" type="sibTrans" cxnId="{F61F0FA7-FCCC-4E53-A055-0D266F306591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5E4C1382-6A60-4A26-9107-05ADC659119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chemeClr val="tx1"/>
              </a:solidFill>
            </a:rPr>
            <a:t>СРОО «Аистенок» (Общественная организация)  - психологи, психотерапевт, социальные педагоги, воспитатели,  логопед.   </a:t>
          </a:r>
        </a:p>
        <a:p>
          <a:endParaRPr lang="ru-RU" sz="1800" b="0" dirty="0">
            <a:solidFill>
              <a:schemeClr val="tx1"/>
            </a:solidFill>
          </a:endParaRPr>
        </a:p>
      </dgm:t>
    </dgm:pt>
    <dgm:pt modelId="{30A5ECFF-E2D9-4AAA-B133-BA3EFD7E37BB}" type="parTrans" cxnId="{EEAE97B6-EF29-4362-8851-6E6A37EF49C2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1BFB066D-013E-45CF-BB6A-F067A5F87454}" type="sibTrans" cxnId="{EEAE97B6-EF29-4362-8851-6E6A37EF49C2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DD972D4F-D07F-41E2-9D1A-715A6C95CEA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chemeClr val="tx1"/>
              </a:solidFill>
            </a:rPr>
            <a:t>Следственные районные отделы  СУ СК по Свердловской области, следственный отдел по городу Екатеринбургу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solidFill>
                <a:schemeClr val="tx1"/>
              </a:solidFill>
            </a:rPr>
            <a:t>                                </a:t>
          </a:r>
        </a:p>
      </dgm:t>
    </dgm:pt>
    <dgm:pt modelId="{56439F8A-0880-4A0F-87AB-98FB86EB1264}" type="parTrans" cxnId="{C83B9467-0172-4822-9B79-3225486AE819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55FBCA8B-CD61-4A1D-806E-9B45A6F2141F}" type="sibTrans" cxnId="{C83B9467-0172-4822-9B79-3225486AE819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CEF984B2-4386-44F0-AC04-BABADC6C6A5F}" type="pres">
      <dgm:prSet presAssocID="{8C9F72B5-B6A0-4B4D-A129-950C7FE4019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CF59BC1-E1BA-42B0-8E24-9D2C9CC9401F}" type="pres">
      <dgm:prSet presAssocID="{8C9F72B5-B6A0-4B4D-A129-950C7FE4019F}" presName="Name1" presStyleCnt="0"/>
      <dgm:spPr/>
      <dgm:t>
        <a:bodyPr/>
        <a:lstStyle/>
        <a:p>
          <a:endParaRPr lang="ru-RU"/>
        </a:p>
      </dgm:t>
    </dgm:pt>
    <dgm:pt modelId="{EEC13B35-9B05-421D-BD47-B01203AD20A9}" type="pres">
      <dgm:prSet presAssocID="{8C9F72B5-B6A0-4B4D-A129-950C7FE4019F}" presName="cycle" presStyleCnt="0"/>
      <dgm:spPr/>
      <dgm:t>
        <a:bodyPr/>
        <a:lstStyle/>
        <a:p>
          <a:endParaRPr lang="ru-RU"/>
        </a:p>
      </dgm:t>
    </dgm:pt>
    <dgm:pt modelId="{274E4E4E-FD6F-41E8-BA2B-878CB1C992E5}" type="pres">
      <dgm:prSet presAssocID="{8C9F72B5-B6A0-4B4D-A129-950C7FE4019F}" presName="srcNode" presStyleLbl="node1" presStyleIdx="0" presStyleCnt="7"/>
      <dgm:spPr/>
      <dgm:t>
        <a:bodyPr/>
        <a:lstStyle/>
        <a:p>
          <a:endParaRPr lang="ru-RU"/>
        </a:p>
      </dgm:t>
    </dgm:pt>
    <dgm:pt modelId="{5F4DEE54-65B3-4DDC-A086-A32A381B712D}" type="pres">
      <dgm:prSet presAssocID="{8C9F72B5-B6A0-4B4D-A129-950C7FE4019F}" presName="conn" presStyleLbl="parChTrans1D2" presStyleIdx="0" presStyleCnt="1"/>
      <dgm:spPr/>
      <dgm:t>
        <a:bodyPr/>
        <a:lstStyle/>
        <a:p>
          <a:endParaRPr lang="ru-RU"/>
        </a:p>
      </dgm:t>
    </dgm:pt>
    <dgm:pt modelId="{760E6206-FFCC-4D42-BDE0-C4282A4393D6}" type="pres">
      <dgm:prSet presAssocID="{8C9F72B5-B6A0-4B4D-A129-950C7FE4019F}" presName="extraNode" presStyleLbl="node1" presStyleIdx="0" presStyleCnt="7"/>
      <dgm:spPr/>
      <dgm:t>
        <a:bodyPr/>
        <a:lstStyle/>
        <a:p>
          <a:endParaRPr lang="ru-RU"/>
        </a:p>
      </dgm:t>
    </dgm:pt>
    <dgm:pt modelId="{1D325F54-4348-4F3E-900B-696EFF67B50E}" type="pres">
      <dgm:prSet presAssocID="{8C9F72B5-B6A0-4B4D-A129-950C7FE4019F}" presName="dstNode" presStyleLbl="node1" presStyleIdx="0" presStyleCnt="7"/>
      <dgm:spPr/>
      <dgm:t>
        <a:bodyPr/>
        <a:lstStyle/>
        <a:p>
          <a:endParaRPr lang="ru-RU"/>
        </a:p>
      </dgm:t>
    </dgm:pt>
    <dgm:pt modelId="{97C16E31-6464-4875-8E6E-CB746BF508E6}" type="pres">
      <dgm:prSet presAssocID="{5E4C1382-6A60-4A26-9107-05ADC6591196}" presName="text_1" presStyleLbl="node1" presStyleIdx="0" presStyleCnt="7" custScaleY="170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B8442-6F93-4D84-8AC5-A9479B90F90B}" type="pres">
      <dgm:prSet presAssocID="{5E4C1382-6A60-4A26-9107-05ADC6591196}" presName="accent_1" presStyleCnt="0"/>
      <dgm:spPr/>
      <dgm:t>
        <a:bodyPr/>
        <a:lstStyle/>
        <a:p>
          <a:endParaRPr lang="ru-RU"/>
        </a:p>
      </dgm:t>
    </dgm:pt>
    <dgm:pt modelId="{32E5E67B-4363-4260-A5D0-63742F8FF1E5}" type="pres">
      <dgm:prSet presAssocID="{5E4C1382-6A60-4A26-9107-05ADC6591196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9AB99380-0754-43E1-A0EF-A2D144C6A1BB}" type="pres">
      <dgm:prSet presAssocID="{C8B13C6F-496F-44AF-B240-06C50F480C58}" presName="text_2" presStyleLbl="node1" presStyleIdx="1" presStyleCnt="7" custScaleY="123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4BA08-CA61-428D-84AF-160959C77CBA}" type="pres">
      <dgm:prSet presAssocID="{C8B13C6F-496F-44AF-B240-06C50F480C58}" presName="accent_2" presStyleCnt="0"/>
      <dgm:spPr/>
      <dgm:t>
        <a:bodyPr/>
        <a:lstStyle/>
        <a:p>
          <a:endParaRPr lang="ru-RU"/>
        </a:p>
      </dgm:t>
    </dgm:pt>
    <dgm:pt modelId="{E4A20E1D-3BFE-4A91-B36A-5D6649D43DDC}" type="pres">
      <dgm:prSet presAssocID="{C8B13C6F-496F-44AF-B240-06C50F480C58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26BE2120-3EE9-49F3-AC8F-082A9F0D8EC5}" type="pres">
      <dgm:prSet presAssocID="{24F8EEC1-D7B8-476E-9F0E-275F38B6D2C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39E30-7F3B-46BD-8375-3B31AA7585CE}" type="pres">
      <dgm:prSet presAssocID="{24F8EEC1-D7B8-476E-9F0E-275F38B6D2C4}" presName="accent_3" presStyleCnt="0"/>
      <dgm:spPr/>
      <dgm:t>
        <a:bodyPr/>
        <a:lstStyle/>
        <a:p>
          <a:endParaRPr lang="ru-RU"/>
        </a:p>
      </dgm:t>
    </dgm:pt>
    <dgm:pt modelId="{2EB1658C-5E05-4A5F-B5B8-88BC66483B15}" type="pres">
      <dgm:prSet presAssocID="{24F8EEC1-D7B8-476E-9F0E-275F38B6D2C4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BC56AF0B-C831-4F03-9E30-69F6C130EB4E}" type="pres">
      <dgm:prSet presAssocID="{DD972D4F-D07F-41E2-9D1A-715A6C95CEAC}" presName="text_4" presStyleLbl="node1" presStyleIdx="3" presStyleCnt="7" custScaleY="180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8A579-3D00-4F20-85CB-69306E8A8BEB}" type="pres">
      <dgm:prSet presAssocID="{DD972D4F-D07F-41E2-9D1A-715A6C95CEAC}" presName="accent_4" presStyleCnt="0"/>
      <dgm:spPr/>
      <dgm:t>
        <a:bodyPr/>
        <a:lstStyle/>
        <a:p>
          <a:endParaRPr lang="ru-RU"/>
        </a:p>
      </dgm:t>
    </dgm:pt>
    <dgm:pt modelId="{0DDE77E0-4406-463D-8060-A9DFDAA3E19E}" type="pres">
      <dgm:prSet presAssocID="{DD972D4F-D07F-41E2-9D1A-715A6C95CEAC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902A1B6C-91D9-49C2-8302-BE84E506F1C2}" type="pres">
      <dgm:prSet presAssocID="{020E4584-F751-4536-8CB4-673AD2D9C22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079DF-6201-4F83-89F3-32ED4E084FC1}" type="pres">
      <dgm:prSet presAssocID="{020E4584-F751-4536-8CB4-673AD2D9C229}" presName="accent_5" presStyleCnt="0"/>
      <dgm:spPr/>
      <dgm:t>
        <a:bodyPr/>
        <a:lstStyle/>
        <a:p>
          <a:endParaRPr lang="ru-RU"/>
        </a:p>
      </dgm:t>
    </dgm:pt>
    <dgm:pt modelId="{E5955CCC-A161-427A-90F6-DE493C9998C8}" type="pres">
      <dgm:prSet presAssocID="{020E4584-F751-4536-8CB4-673AD2D9C229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6389A923-1401-47D2-8981-3169079CA086}" type="pres">
      <dgm:prSet presAssocID="{202BED7E-6A5E-430E-9820-4C6A26ADE019}" presName="text_6" presStyleLbl="node1" presStyleIdx="5" presStyleCnt="7" custScaleY="93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66B66-C3DB-4742-AE61-4AE96C35A077}" type="pres">
      <dgm:prSet presAssocID="{202BED7E-6A5E-430E-9820-4C6A26ADE019}" presName="accent_6" presStyleCnt="0"/>
      <dgm:spPr/>
      <dgm:t>
        <a:bodyPr/>
        <a:lstStyle/>
        <a:p>
          <a:endParaRPr lang="ru-RU"/>
        </a:p>
      </dgm:t>
    </dgm:pt>
    <dgm:pt modelId="{43994BE2-BD49-4761-AAF2-99F7D505122D}" type="pres">
      <dgm:prSet presAssocID="{202BED7E-6A5E-430E-9820-4C6A26ADE019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6A1F84B6-16FD-4AC2-BD57-11022BD1E214}" type="pres">
      <dgm:prSet presAssocID="{6A2B71FB-0320-488F-BED6-6DB64A87EA6F}" presName="text_7" presStyleLbl="node1" presStyleIdx="6" presStyleCnt="7" custScaleY="188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0ADC6-03EE-4573-A26D-0642986AC1CD}" type="pres">
      <dgm:prSet presAssocID="{6A2B71FB-0320-488F-BED6-6DB64A87EA6F}" presName="accent_7" presStyleCnt="0"/>
      <dgm:spPr/>
      <dgm:t>
        <a:bodyPr/>
        <a:lstStyle/>
        <a:p>
          <a:endParaRPr lang="ru-RU"/>
        </a:p>
      </dgm:t>
    </dgm:pt>
    <dgm:pt modelId="{8C44FDD6-B1EA-447C-8E26-0437286BEF7B}" type="pres">
      <dgm:prSet presAssocID="{6A2B71FB-0320-488F-BED6-6DB64A87EA6F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F61F0FA7-FCCC-4E53-A055-0D266F306591}" srcId="{8C9F72B5-B6A0-4B4D-A129-950C7FE4019F}" destId="{C8B13C6F-496F-44AF-B240-06C50F480C58}" srcOrd="1" destOrd="0" parTransId="{3162B2AB-C51B-4FA1-9825-7F83781E6487}" sibTransId="{5F0907B2-8953-4C7A-A72F-00D1D2B1B8DB}"/>
    <dgm:cxn modelId="{EEAE97B6-EF29-4362-8851-6E6A37EF49C2}" srcId="{8C9F72B5-B6A0-4B4D-A129-950C7FE4019F}" destId="{5E4C1382-6A60-4A26-9107-05ADC6591196}" srcOrd="0" destOrd="0" parTransId="{30A5ECFF-E2D9-4AAA-B133-BA3EFD7E37BB}" sibTransId="{1BFB066D-013E-45CF-BB6A-F067A5F87454}"/>
    <dgm:cxn modelId="{A0FF5E27-316D-4552-8192-30CC2E6B4F57}" srcId="{8C9F72B5-B6A0-4B4D-A129-950C7FE4019F}" destId="{020E4584-F751-4536-8CB4-673AD2D9C229}" srcOrd="4" destOrd="0" parTransId="{DBB864FF-2399-43DB-934D-C80B2308F9DF}" sibTransId="{DF58F511-D631-43D5-AD1F-75F666E9E794}"/>
    <dgm:cxn modelId="{4EC7DDB3-8F4D-4EF1-8BBB-BAF27602DC4F}" type="presOf" srcId="{020E4584-F751-4536-8CB4-673AD2D9C229}" destId="{902A1B6C-91D9-49C2-8302-BE84E506F1C2}" srcOrd="0" destOrd="0" presId="urn:microsoft.com/office/officeart/2008/layout/VerticalCurvedList"/>
    <dgm:cxn modelId="{0274C489-61DA-4B25-9841-AFD11FFD88FC}" type="presOf" srcId="{24F8EEC1-D7B8-476E-9F0E-275F38B6D2C4}" destId="{26BE2120-3EE9-49F3-AC8F-082A9F0D8EC5}" srcOrd="0" destOrd="0" presId="urn:microsoft.com/office/officeart/2008/layout/VerticalCurvedList"/>
    <dgm:cxn modelId="{E2B6D3B3-F991-47D9-AEDA-FE2AB0ED8B82}" type="presOf" srcId="{202BED7E-6A5E-430E-9820-4C6A26ADE019}" destId="{6389A923-1401-47D2-8981-3169079CA086}" srcOrd="0" destOrd="0" presId="urn:microsoft.com/office/officeart/2008/layout/VerticalCurvedList"/>
    <dgm:cxn modelId="{C83B9467-0172-4822-9B79-3225486AE819}" srcId="{8C9F72B5-B6A0-4B4D-A129-950C7FE4019F}" destId="{DD972D4F-D07F-41E2-9D1A-715A6C95CEAC}" srcOrd="3" destOrd="0" parTransId="{56439F8A-0880-4A0F-87AB-98FB86EB1264}" sibTransId="{55FBCA8B-CD61-4A1D-806E-9B45A6F2141F}"/>
    <dgm:cxn modelId="{7F10D523-3465-4E37-9091-ED973F3700BE}" type="presOf" srcId="{8C9F72B5-B6A0-4B4D-A129-950C7FE4019F}" destId="{CEF984B2-4386-44F0-AC04-BABADC6C6A5F}" srcOrd="0" destOrd="0" presId="urn:microsoft.com/office/officeart/2008/layout/VerticalCurvedList"/>
    <dgm:cxn modelId="{93F607FD-C1EF-4AD5-8A52-9040C35C6485}" type="presOf" srcId="{C8B13C6F-496F-44AF-B240-06C50F480C58}" destId="{9AB99380-0754-43E1-A0EF-A2D144C6A1BB}" srcOrd="0" destOrd="0" presId="urn:microsoft.com/office/officeart/2008/layout/VerticalCurvedList"/>
    <dgm:cxn modelId="{DCF8168D-F8DF-4F9E-A96A-875F50CB017F}" srcId="{8C9F72B5-B6A0-4B4D-A129-950C7FE4019F}" destId="{6A2B71FB-0320-488F-BED6-6DB64A87EA6F}" srcOrd="6" destOrd="0" parTransId="{D26711A3-1E5A-4184-A0EE-6D91D8EC5149}" sibTransId="{F10F28E6-0850-4822-BA85-40AAF7D322AF}"/>
    <dgm:cxn modelId="{8FD49069-9FA8-4787-9852-A873A1EA6628}" srcId="{8C9F72B5-B6A0-4B4D-A129-950C7FE4019F}" destId="{202BED7E-6A5E-430E-9820-4C6A26ADE019}" srcOrd="5" destOrd="0" parTransId="{DE1DD75E-3E6B-4437-B235-D4325B835844}" sibTransId="{02E83EFC-DE34-44DE-A344-68A045ECF835}"/>
    <dgm:cxn modelId="{4EEED952-B5B4-4D4A-A77B-94854CA821FB}" type="presOf" srcId="{DD972D4F-D07F-41E2-9D1A-715A6C95CEAC}" destId="{BC56AF0B-C831-4F03-9E30-69F6C130EB4E}" srcOrd="0" destOrd="0" presId="urn:microsoft.com/office/officeart/2008/layout/VerticalCurvedList"/>
    <dgm:cxn modelId="{5BA31899-1EA0-47BD-9C5C-AE5F4E4F46ED}" srcId="{8C9F72B5-B6A0-4B4D-A129-950C7FE4019F}" destId="{24F8EEC1-D7B8-476E-9F0E-275F38B6D2C4}" srcOrd="2" destOrd="0" parTransId="{BD7B6A70-18F5-4A2D-9EA2-D45F0C863E20}" sibTransId="{EA298B18-6349-4553-AF3F-47C6713BBCE1}"/>
    <dgm:cxn modelId="{15FF172F-EAEA-4E87-AE16-BFCAEA8D17B1}" type="presOf" srcId="{1BFB066D-013E-45CF-BB6A-F067A5F87454}" destId="{5F4DEE54-65B3-4DDC-A086-A32A381B712D}" srcOrd="0" destOrd="0" presId="urn:microsoft.com/office/officeart/2008/layout/VerticalCurvedList"/>
    <dgm:cxn modelId="{DDDD381F-37B0-4614-80A9-0FE3D35DF7B1}" type="presOf" srcId="{5E4C1382-6A60-4A26-9107-05ADC6591196}" destId="{97C16E31-6464-4875-8E6E-CB746BF508E6}" srcOrd="0" destOrd="0" presId="urn:microsoft.com/office/officeart/2008/layout/VerticalCurvedList"/>
    <dgm:cxn modelId="{15A57583-F81D-4F42-A9A1-80C26290A50F}" type="presOf" srcId="{6A2B71FB-0320-488F-BED6-6DB64A87EA6F}" destId="{6A1F84B6-16FD-4AC2-BD57-11022BD1E214}" srcOrd="0" destOrd="0" presId="urn:microsoft.com/office/officeart/2008/layout/VerticalCurvedList"/>
    <dgm:cxn modelId="{D9099D6D-954F-4286-B9D4-973BF19CC9DB}" type="presParOf" srcId="{CEF984B2-4386-44F0-AC04-BABADC6C6A5F}" destId="{CCF59BC1-E1BA-42B0-8E24-9D2C9CC9401F}" srcOrd="0" destOrd="0" presId="urn:microsoft.com/office/officeart/2008/layout/VerticalCurvedList"/>
    <dgm:cxn modelId="{4D0D9290-674A-4543-B8BD-B7BAEBC6D275}" type="presParOf" srcId="{CCF59BC1-E1BA-42B0-8E24-9D2C9CC9401F}" destId="{EEC13B35-9B05-421D-BD47-B01203AD20A9}" srcOrd="0" destOrd="0" presId="urn:microsoft.com/office/officeart/2008/layout/VerticalCurvedList"/>
    <dgm:cxn modelId="{07EA5FD8-7B9A-4DB0-B58A-086DD000431C}" type="presParOf" srcId="{EEC13B35-9B05-421D-BD47-B01203AD20A9}" destId="{274E4E4E-FD6F-41E8-BA2B-878CB1C992E5}" srcOrd="0" destOrd="0" presId="urn:microsoft.com/office/officeart/2008/layout/VerticalCurvedList"/>
    <dgm:cxn modelId="{2872048A-B668-47CD-8A90-511A9DDF4911}" type="presParOf" srcId="{EEC13B35-9B05-421D-BD47-B01203AD20A9}" destId="{5F4DEE54-65B3-4DDC-A086-A32A381B712D}" srcOrd="1" destOrd="0" presId="urn:microsoft.com/office/officeart/2008/layout/VerticalCurvedList"/>
    <dgm:cxn modelId="{E9615DB8-31F1-4B40-BACD-3247AAB72FC0}" type="presParOf" srcId="{EEC13B35-9B05-421D-BD47-B01203AD20A9}" destId="{760E6206-FFCC-4D42-BDE0-C4282A4393D6}" srcOrd="2" destOrd="0" presId="urn:microsoft.com/office/officeart/2008/layout/VerticalCurvedList"/>
    <dgm:cxn modelId="{6E329057-8A86-4407-84DB-E311E99E022F}" type="presParOf" srcId="{EEC13B35-9B05-421D-BD47-B01203AD20A9}" destId="{1D325F54-4348-4F3E-900B-696EFF67B50E}" srcOrd="3" destOrd="0" presId="urn:microsoft.com/office/officeart/2008/layout/VerticalCurvedList"/>
    <dgm:cxn modelId="{1ED99F75-553C-4957-B727-B2B9761B2084}" type="presParOf" srcId="{CCF59BC1-E1BA-42B0-8E24-9D2C9CC9401F}" destId="{97C16E31-6464-4875-8E6E-CB746BF508E6}" srcOrd="1" destOrd="0" presId="urn:microsoft.com/office/officeart/2008/layout/VerticalCurvedList"/>
    <dgm:cxn modelId="{0F945B4C-BC5B-41C9-A10E-57D4D349A1D6}" type="presParOf" srcId="{CCF59BC1-E1BA-42B0-8E24-9D2C9CC9401F}" destId="{7ADB8442-6F93-4D84-8AC5-A9479B90F90B}" srcOrd="2" destOrd="0" presId="urn:microsoft.com/office/officeart/2008/layout/VerticalCurvedList"/>
    <dgm:cxn modelId="{A0B1DADF-4FA7-4FFF-97A1-D080E2511BFA}" type="presParOf" srcId="{7ADB8442-6F93-4D84-8AC5-A9479B90F90B}" destId="{32E5E67B-4363-4260-A5D0-63742F8FF1E5}" srcOrd="0" destOrd="0" presId="urn:microsoft.com/office/officeart/2008/layout/VerticalCurvedList"/>
    <dgm:cxn modelId="{926575C4-DCA0-496B-B91F-BB066B5E13DD}" type="presParOf" srcId="{CCF59BC1-E1BA-42B0-8E24-9D2C9CC9401F}" destId="{9AB99380-0754-43E1-A0EF-A2D144C6A1BB}" srcOrd="3" destOrd="0" presId="urn:microsoft.com/office/officeart/2008/layout/VerticalCurvedList"/>
    <dgm:cxn modelId="{F823E43D-5584-4CC6-AF82-CB033E62407E}" type="presParOf" srcId="{CCF59BC1-E1BA-42B0-8E24-9D2C9CC9401F}" destId="{17F4BA08-CA61-428D-84AF-160959C77CBA}" srcOrd="4" destOrd="0" presId="urn:microsoft.com/office/officeart/2008/layout/VerticalCurvedList"/>
    <dgm:cxn modelId="{4CC6BF1D-19B2-427D-B413-B4BB5A257D28}" type="presParOf" srcId="{17F4BA08-CA61-428D-84AF-160959C77CBA}" destId="{E4A20E1D-3BFE-4A91-B36A-5D6649D43DDC}" srcOrd="0" destOrd="0" presId="urn:microsoft.com/office/officeart/2008/layout/VerticalCurvedList"/>
    <dgm:cxn modelId="{6FCD7D15-3443-4918-A452-931CFCCB6F55}" type="presParOf" srcId="{CCF59BC1-E1BA-42B0-8E24-9D2C9CC9401F}" destId="{26BE2120-3EE9-49F3-AC8F-082A9F0D8EC5}" srcOrd="5" destOrd="0" presId="urn:microsoft.com/office/officeart/2008/layout/VerticalCurvedList"/>
    <dgm:cxn modelId="{9154CDE3-8311-43EC-A0F1-2975BA72AC08}" type="presParOf" srcId="{CCF59BC1-E1BA-42B0-8E24-9D2C9CC9401F}" destId="{2B539E30-7F3B-46BD-8375-3B31AA7585CE}" srcOrd="6" destOrd="0" presId="urn:microsoft.com/office/officeart/2008/layout/VerticalCurvedList"/>
    <dgm:cxn modelId="{AEE3B978-DC9F-4488-84F8-C3EC95BA679B}" type="presParOf" srcId="{2B539E30-7F3B-46BD-8375-3B31AA7585CE}" destId="{2EB1658C-5E05-4A5F-B5B8-88BC66483B15}" srcOrd="0" destOrd="0" presId="urn:microsoft.com/office/officeart/2008/layout/VerticalCurvedList"/>
    <dgm:cxn modelId="{0DD0AC87-416C-4268-A685-8A05B0883C45}" type="presParOf" srcId="{CCF59BC1-E1BA-42B0-8E24-9D2C9CC9401F}" destId="{BC56AF0B-C831-4F03-9E30-69F6C130EB4E}" srcOrd="7" destOrd="0" presId="urn:microsoft.com/office/officeart/2008/layout/VerticalCurvedList"/>
    <dgm:cxn modelId="{D26D4FF6-156C-4F3A-A558-C7F01B336A44}" type="presParOf" srcId="{CCF59BC1-E1BA-42B0-8E24-9D2C9CC9401F}" destId="{0D78A579-3D00-4F20-85CB-69306E8A8BEB}" srcOrd="8" destOrd="0" presId="urn:microsoft.com/office/officeart/2008/layout/VerticalCurvedList"/>
    <dgm:cxn modelId="{9BF150A6-E8C7-48E8-A550-B969A807CFF2}" type="presParOf" srcId="{0D78A579-3D00-4F20-85CB-69306E8A8BEB}" destId="{0DDE77E0-4406-463D-8060-A9DFDAA3E19E}" srcOrd="0" destOrd="0" presId="urn:microsoft.com/office/officeart/2008/layout/VerticalCurvedList"/>
    <dgm:cxn modelId="{22C4EF56-2C41-445E-9AE3-896D60A02D90}" type="presParOf" srcId="{CCF59BC1-E1BA-42B0-8E24-9D2C9CC9401F}" destId="{902A1B6C-91D9-49C2-8302-BE84E506F1C2}" srcOrd="9" destOrd="0" presId="urn:microsoft.com/office/officeart/2008/layout/VerticalCurvedList"/>
    <dgm:cxn modelId="{2BE56995-C45F-4CD7-8BF7-D9CE02CA563F}" type="presParOf" srcId="{CCF59BC1-E1BA-42B0-8E24-9D2C9CC9401F}" destId="{6B2079DF-6201-4F83-89F3-32ED4E084FC1}" srcOrd="10" destOrd="0" presId="urn:microsoft.com/office/officeart/2008/layout/VerticalCurvedList"/>
    <dgm:cxn modelId="{68EF2F89-424B-4F70-8108-10F147296629}" type="presParOf" srcId="{6B2079DF-6201-4F83-89F3-32ED4E084FC1}" destId="{E5955CCC-A161-427A-90F6-DE493C9998C8}" srcOrd="0" destOrd="0" presId="urn:microsoft.com/office/officeart/2008/layout/VerticalCurvedList"/>
    <dgm:cxn modelId="{A266FB67-DB8C-43F2-A96C-5960D5CC4D86}" type="presParOf" srcId="{CCF59BC1-E1BA-42B0-8E24-9D2C9CC9401F}" destId="{6389A923-1401-47D2-8981-3169079CA086}" srcOrd="11" destOrd="0" presId="urn:microsoft.com/office/officeart/2008/layout/VerticalCurvedList"/>
    <dgm:cxn modelId="{580D9ACA-3CC6-433F-8BD8-2992C7FC9760}" type="presParOf" srcId="{CCF59BC1-E1BA-42B0-8E24-9D2C9CC9401F}" destId="{A6466B66-C3DB-4742-AE61-4AE96C35A077}" srcOrd="12" destOrd="0" presId="urn:microsoft.com/office/officeart/2008/layout/VerticalCurvedList"/>
    <dgm:cxn modelId="{E26CE889-D7DA-491D-AEE1-EE33227F133C}" type="presParOf" srcId="{A6466B66-C3DB-4742-AE61-4AE96C35A077}" destId="{43994BE2-BD49-4761-AAF2-99F7D505122D}" srcOrd="0" destOrd="0" presId="urn:microsoft.com/office/officeart/2008/layout/VerticalCurvedList"/>
    <dgm:cxn modelId="{C9248102-16F1-4402-9C18-080CCADAE86C}" type="presParOf" srcId="{CCF59BC1-E1BA-42B0-8E24-9D2C9CC9401F}" destId="{6A1F84B6-16FD-4AC2-BD57-11022BD1E214}" srcOrd="13" destOrd="0" presId="urn:microsoft.com/office/officeart/2008/layout/VerticalCurvedList"/>
    <dgm:cxn modelId="{73767F7F-ABC0-4704-84D3-1C70058BEA1E}" type="presParOf" srcId="{CCF59BC1-E1BA-42B0-8E24-9D2C9CC9401F}" destId="{37C0ADC6-03EE-4573-A26D-0642986AC1CD}" srcOrd="14" destOrd="0" presId="urn:microsoft.com/office/officeart/2008/layout/VerticalCurvedList"/>
    <dgm:cxn modelId="{209E9499-D57E-46D6-92ED-2E032A3EE6C6}" type="presParOf" srcId="{37C0ADC6-03EE-4573-A26D-0642986AC1CD}" destId="{8C44FDD6-B1EA-447C-8E26-0437286BEF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94E931-CE10-404E-8EAC-059C431D4D94}" type="doc">
      <dgm:prSet loTypeId="urn:microsoft.com/office/officeart/2005/8/layout/radial4" loCatId="relationship" qsTypeId="urn:microsoft.com/office/officeart/2005/8/quickstyle/simple1#6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9170E2A-1F55-4759-89E7-C3E3435F5EB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Межведомственная служба экспертного сопровождения</a:t>
          </a:r>
          <a:endParaRPr lang="ru-RU" sz="1800" b="1" dirty="0">
            <a:solidFill>
              <a:schemeClr val="tx1"/>
            </a:solidFill>
          </a:endParaRPr>
        </a:p>
      </dgm:t>
    </dgm:pt>
    <dgm:pt modelId="{7B91E8F6-6BC4-47AD-B134-DA0794B693FA}" type="parTrans" cxnId="{E32DBB69-A57F-4BB6-99CD-1458F8FE4C2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EEC1600-0637-4F93-AE74-ADD90D22BC91}" type="sibTrans" cxnId="{E32DBB69-A57F-4BB6-99CD-1458F8FE4C2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997FD88-969C-41EB-A808-88006EA7F73D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Предоставление экспертных заключений по результатам психолого-педагогического обследования</a:t>
          </a:r>
          <a:endParaRPr lang="ru-RU" dirty="0">
            <a:solidFill>
              <a:schemeClr val="tx1"/>
            </a:solidFill>
          </a:endParaRPr>
        </a:p>
      </dgm:t>
    </dgm:pt>
    <dgm:pt modelId="{52759CCF-140B-440A-8581-55A5C2E6F013}" type="parTrans" cxnId="{BF8C5953-CFE2-4362-A1E4-0E102151C4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110615-F579-4EFE-9466-594A68A77956}" type="sibTrans" cxnId="{BF8C5953-CFE2-4362-A1E4-0E102151C4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2C1DA16-DF0B-4483-8B7C-D754C6275D2A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Сопровождение несовершеннолетнего в ходе следственных действий</a:t>
          </a:r>
          <a:endParaRPr lang="ru-RU" dirty="0">
            <a:solidFill>
              <a:schemeClr val="tx1"/>
            </a:solidFill>
          </a:endParaRPr>
        </a:p>
      </dgm:t>
    </dgm:pt>
    <dgm:pt modelId="{218A4FF7-F273-4028-8FF0-483D97C03005}" type="parTrans" cxnId="{9CC25F35-E455-43D0-85E4-90FF37E5FD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457F404-90B2-4FEB-BECD-0968910B3A36}" type="sibTrans" cxnId="{9CC25F35-E455-43D0-85E4-90FF37E5FD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9A9F652-3F62-437D-82E3-876C1A034447}">
      <dgm:prSet phldrT="[Текст]"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Защита интересов и прав несовершеннолетнего в судебном процессе</a:t>
          </a:r>
          <a:endParaRPr lang="ru-RU" dirty="0">
            <a:solidFill>
              <a:schemeClr val="tx1"/>
            </a:solidFill>
          </a:endParaRPr>
        </a:p>
      </dgm:t>
    </dgm:pt>
    <dgm:pt modelId="{80DB13CA-FBD8-4DCF-8880-28E098B8CBB6}" type="parTrans" cxnId="{BA430FEA-1268-43FB-A554-BF2AA3A5627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9AFA61E-0919-491E-8D81-0118A96168DE}" type="sibTrans" cxnId="{BA430FEA-1268-43FB-A554-BF2AA3A5627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A7C4EAD-72FA-4294-B891-9271F2951633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Предоставление женщинам с детьми кризисного жилья, социальных услуг на период разрешения трудной жизненной ситуации</a:t>
          </a:r>
          <a:endParaRPr lang="ru-RU" dirty="0">
            <a:solidFill>
              <a:schemeClr val="tx1"/>
            </a:solidFill>
          </a:endParaRPr>
        </a:p>
      </dgm:t>
    </dgm:pt>
    <dgm:pt modelId="{C4D4ECD0-4045-4DBC-A165-43B3531B2FF0}" type="parTrans" cxnId="{C26CBD9C-5A61-45EB-952D-4F51CD66A4C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70426D-BCD0-42BA-A8BB-8A65CCBE8EC6}" type="sibTrans" cxnId="{C26CBD9C-5A61-45EB-952D-4F51CD66A4C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6FA4DCA-2B51-435C-AA52-E51F7AD6CF41}">
      <dgm:prSet/>
      <dgm:spPr/>
      <dgm:t>
        <a:bodyPr/>
        <a:lstStyle/>
        <a:p>
          <a:r>
            <a:rPr lang="ru-RU" smtClean="0">
              <a:solidFill>
                <a:schemeClr val="tx1"/>
              </a:solidFill>
            </a:rPr>
            <a:t>Комплексная социально-психологическая реабилитация несовершеннолетних, пострадавших от жестокого обращения</a:t>
          </a:r>
          <a:endParaRPr lang="ru-RU" dirty="0">
            <a:solidFill>
              <a:schemeClr val="tx1"/>
            </a:solidFill>
          </a:endParaRPr>
        </a:p>
      </dgm:t>
    </dgm:pt>
    <dgm:pt modelId="{656EA4F7-9B50-43C8-9571-0F67B1D6A59A}" type="parTrans" cxnId="{A881FC69-4376-4960-A51B-068B1840784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896D33-B78C-4749-B655-0E675D70C2FC}" type="sibTrans" cxnId="{A881FC69-4376-4960-A51B-068B1840784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95D13F-C755-4018-A552-91DE9FBF0B03}" type="pres">
      <dgm:prSet presAssocID="{CC94E931-CE10-404E-8EAC-059C431D4D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EA9A6F-08CE-4439-B1CB-8C4097254FCE}" type="pres">
      <dgm:prSet presAssocID="{D9170E2A-1F55-4759-89E7-C3E3435F5EB2}" presName="centerShape" presStyleLbl="node0" presStyleIdx="0" presStyleCnt="1" custScaleX="145275" custLinFactNeighborX="971" custLinFactNeighborY="-45422"/>
      <dgm:spPr/>
      <dgm:t>
        <a:bodyPr/>
        <a:lstStyle/>
        <a:p>
          <a:endParaRPr lang="ru-RU"/>
        </a:p>
      </dgm:t>
    </dgm:pt>
    <dgm:pt modelId="{A564C127-F6C8-4D03-BFB1-83EA2AEA3642}" type="pres">
      <dgm:prSet presAssocID="{52759CCF-140B-440A-8581-55A5C2E6F013}" presName="parTrans" presStyleLbl="bgSibTrans2D1" presStyleIdx="0" presStyleCnt="5" custAng="10517102" custScaleX="28403" custLinFactNeighborX="26096" custLinFactNeighborY="-89956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A687A4F3-DD96-44E3-98FD-8086B09CBE8F}" type="pres">
      <dgm:prSet presAssocID="{4997FD88-969C-41EB-A808-88006EA7F73D}" presName="node" presStyleLbl="node1" presStyleIdx="0" presStyleCnt="5" custRadScaleRad="98296" custRadScaleInc="-2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3E39F-9DAE-474E-8C98-B99344EC90A9}" type="pres">
      <dgm:prSet presAssocID="{656EA4F7-9B50-43C8-9571-0F67B1D6A59A}" presName="parTrans" presStyleLbl="bgSibTrans2D1" presStyleIdx="1" presStyleCnt="5" custAng="10239342" custScaleX="36415" custLinFactNeighborX="23841" custLinFactNeighborY="-25864"/>
      <dgm:spPr/>
      <dgm:t>
        <a:bodyPr/>
        <a:lstStyle/>
        <a:p>
          <a:endParaRPr lang="ru-RU"/>
        </a:p>
      </dgm:t>
    </dgm:pt>
    <dgm:pt modelId="{9219FF5A-F99F-491A-B732-0BC168B969AE}" type="pres">
      <dgm:prSet presAssocID="{16FA4DCA-2B51-435C-AA52-E51F7AD6CF41}" presName="node" presStyleLbl="node1" presStyleIdx="1" presStyleCnt="5" custRadScaleRad="125713" custRadScaleInc="-41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5AE4F-D031-4525-8EA7-310F5D26FBF5}" type="pres">
      <dgm:prSet presAssocID="{218A4FF7-F273-4028-8FF0-483D97C03005}" presName="parTrans" presStyleLbl="bgSibTrans2D1" presStyleIdx="2" presStyleCnt="5" custAng="10831232" custFlipHor="1" custScaleX="48645" custLinFactNeighborX="-5128" custLinFactNeighborY="-72358"/>
      <dgm:spPr/>
      <dgm:t>
        <a:bodyPr/>
        <a:lstStyle/>
        <a:p>
          <a:endParaRPr lang="ru-RU"/>
        </a:p>
      </dgm:t>
    </dgm:pt>
    <dgm:pt modelId="{B54016F2-8FDA-47C8-950F-4D9D8F684174}" type="pres">
      <dgm:prSet presAssocID="{F2C1DA16-DF0B-4483-8B7C-D754C6275D2A}" presName="node" presStyleLbl="node1" presStyleIdx="2" presStyleCnt="5" custRadScaleRad="6517" custRadScaleInc="257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6A165-7332-423B-988B-F7CC93515ECB}" type="pres">
      <dgm:prSet presAssocID="{C4D4ECD0-4045-4DBC-A165-43B3531B2FF0}" presName="parTrans" presStyleLbl="bgSibTrans2D1" presStyleIdx="3" presStyleCnt="5" custAng="11387490" custScaleX="38973" custScaleY="92511" custLinFactNeighborX="-22426" custLinFactNeighborY="116"/>
      <dgm:spPr/>
      <dgm:t>
        <a:bodyPr/>
        <a:lstStyle/>
        <a:p>
          <a:endParaRPr lang="ru-RU"/>
        </a:p>
      </dgm:t>
    </dgm:pt>
    <dgm:pt modelId="{62D81CD9-DD25-49B6-A29E-FF30C0F05E73}" type="pres">
      <dgm:prSet presAssocID="{AA7C4EAD-72FA-4294-B891-9271F2951633}" presName="node" presStyleLbl="node1" presStyleIdx="3" presStyleCnt="5" custRadScaleRad="131268" custRadScaleInc="38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C36F9-FF5F-4073-B832-D4FEA99F2DE2}" type="pres">
      <dgm:prSet presAssocID="{80DB13CA-FBD8-4DCF-8880-28E098B8CBB6}" presName="parTrans" presStyleLbl="bgSibTrans2D1" presStyleIdx="4" presStyleCnt="5" custAng="11090328" custScaleX="33863" custLinFactNeighborX="-19913" custLinFactNeighborY="-86947"/>
      <dgm:spPr/>
      <dgm:t>
        <a:bodyPr/>
        <a:lstStyle/>
        <a:p>
          <a:endParaRPr lang="ru-RU"/>
        </a:p>
      </dgm:t>
    </dgm:pt>
    <dgm:pt modelId="{46B9CCA1-9F5D-4C96-BB77-604C4A15D222}" type="pres">
      <dgm:prSet presAssocID="{09A9F652-3F62-437D-82E3-876C1A034447}" presName="node" presStyleLbl="node1" presStyleIdx="4" presStyleCnt="5" custRadScaleRad="104266" custRadScaleInc="-2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34D37E-D180-4787-8CDF-FD771B680211}" type="presOf" srcId="{4997FD88-969C-41EB-A808-88006EA7F73D}" destId="{A687A4F3-DD96-44E3-98FD-8086B09CBE8F}" srcOrd="0" destOrd="0" presId="urn:microsoft.com/office/officeart/2005/8/layout/radial4"/>
    <dgm:cxn modelId="{C26CBD9C-5A61-45EB-952D-4F51CD66A4C1}" srcId="{D9170E2A-1F55-4759-89E7-C3E3435F5EB2}" destId="{AA7C4EAD-72FA-4294-B891-9271F2951633}" srcOrd="3" destOrd="0" parTransId="{C4D4ECD0-4045-4DBC-A165-43B3531B2FF0}" sibTransId="{0070426D-BCD0-42BA-A8BB-8A65CCBE8EC6}"/>
    <dgm:cxn modelId="{BB3C116A-365F-4F18-9F0D-2E759B257C9A}" type="presOf" srcId="{F2C1DA16-DF0B-4483-8B7C-D754C6275D2A}" destId="{B54016F2-8FDA-47C8-950F-4D9D8F684174}" srcOrd="0" destOrd="0" presId="urn:microsoft.com/office/officeart/2005/8/layout/radial4"/>
    <dgm:cxn modelId="{014A8A3F-C155-411D-A014-CCCEBA3ACAD7}" type="presOf" srcId="{16FA4DCA-2B51-435C-AA52-E51F7AD6CF41}" destId="{9219FF5A-F99F-491A-B732-0BC168B969AE}" srcOrd="0" destOrd="0" presId="urn:microsoft.com/office/officeart/2005/8/layout/radial4"/>
    <dgm:cxn modelId="{FB71903D-9F7B-4373-9FBB-B0DA9EC3F2D1}" type="presOf" srcId="{656EA4F7-9B50-43C8-9571-0F67B1D6A59A}" destId="{32E3E39F-9DAE-474E-8C98-B99344EC90A9}" srcOrd="0" destOrd="0" presId="urn:microsoft.com/office/officeart/2005/8/layout/radial4"/>
    <dgm:cxn modelId="{A881FC69-4376-4960-A51B-068B18407842}" srcId="{D9170E2A-1F55-4759-89E7-C3E3435F5EB2}" destId="{16FA4DCA-2B51-435C-AA52-E51F7AD6CF41}" srcOrd="1" destOrd="0" parTransId="{656EA4F7-9B50-43C8-9571-0F67B1D6A59A}" sibTransId="{03896D33-B78C-4749-B655-0E675D70C2FC}"/>
    <dgm:cxn modelId="{E704A4B1-03FD-45C4-AD38-FB236280617B}" type="presOf" srcId="{AA7C4EAD-72FA-4294-B891-9271F2951633}" destId="{62D81CD9-DD25-49B6-A29E-FF30C0F05E73}" srcOrd="0" destOrd="0" presId="urn:microsoft.com/office/officeart/2005/8/layout/radial4"/>
    <dgm:cxn modelId="{65737C04-DB78-472F-B0AB-7E0571CFC7F2}" type="presOf" srcId="{C4D4ECD0-4045-4DBC-A165-43B3531B2FF0}" destId="{E1B6A165-7332-423B-988B-F7CC93515ECB}" srcOrd="0" destOrd="0" presId="urn:microsoft.com/office/officeart/2005/8/layout/radial4"/>
    <dgm:cxn modelId="{37BDA424-D514-46CD-B478-DFD487B7D5AB}" type="presOf" srcId="{09A9F652-3F62-437D-82E3-876C1A034447}" destId="{46B9CCA1-9F5D-4C96-BB77-604C4A15D222}" srcOrd="0" destOrd="0" presId="urn:microsoft.com/office/officeart/2005/8/layout/radial4"/>
    <dgm:cxn modelId="{BA430FEA-1268-43FB-A554-BF2AA3A56276}" srcId="{D9170E2A-1F55-4759-89E7-C3E3435F5EB2}" destId="{09A9F652-3F62-437D-82E3-876C1A034447}" srcOrd="4" destOrd="0" parTransId="{80DB13CA-FBD8-4DCF-8880-28E098B8CBB6}" sibTransId="{29AFA61E-0919-491E-8D81-0118A96168DE}"/>
    <dgm:cxn modelId="{E32DBB69-A57F-4BB6-99CD-1458F8FE4C2D}" srcId="{CC94E931-CE10-404E-8EAC-059C431D4D94}" destId="{D9170E2A-1F55-4759-89E7-C3E3435F5EB2}" srcOrd="0" destOrd="0" parTransId="{7B91E8F6-6BC4-47AD-B134-DA0794B693FA}" sibTransId="{EEEC1600-0637-4F93-AE74-ADD90D22BC91}"/>
    <dgm:cxn modelId="{9CC25F35-E455-43D0-85E4-90FF37E5FDCF}" srcId="{D9170E2A-1F55-4759-89E7-C3E3435F5EB2}" destId="{F2C1DA16-DF0B-4483-8B7C-D754C6275D2A}" srcOrd="2" destOrd="0" parTransId="{218A4FF7-F273-4028-8FF0-483D97C03005}" sibTransId="{A457F404-90B2-4FEB-BECD-0968910B3A36}"/>
    <dgm:cxn modelId="{817FF0C8-1055-4D80-88D7-5F8EC17D06C3}" type="presOf" srcId="{D9170E2A-1F55-4759-89E7-C3E3435F5EB2}" destId="{40EA9A6F-08CE-4439-B1CB-8C4097254FCE}" srcOrd="0" destOrd="0" presId="urn:microsoft.com/office/officeart/2005/8/layout/radial4"/>
    <dgm:cxn modelId="{733DA2B6-0B5C-4DB0-A3C3-535270523BD9}" type="presOf" srcId="{218A4FF7-F273-4028-8FF0-483D97C03005}" destId="{4625AE4F-D031-4525-8EA7-310F5D26FBF5}" srcOrd="0" destOrd="0" presId="urn:microsoft.com/office/officeart/2005/8/layout/radial4"/>
    <dgm:cxn modelId="{BF8C5953-CFE2-4362-A1E4-0E102151C4AC}" srcId="{D9170E2A-1F55-4759-89E7-C3E3435F5EB2}" destId="{4997FD88-969C-41EB-A808-88006EA7F73D}" srcOrd="0" destOrd="0" parTransId="{52759CCF-140B-440A-8581-55A5C2E6F013}" sibTransId="{54110615-F579-4EFE-9466-594A68A77956}"/>
    <dgm:cxn modelId="{EE323DFA-CEF9-4E1E-BF52-D2C9824F775A}" type="presOf" srcId="{80DB13CA-FBD8-4DCF-8880-28E098B8CBB6}" destId="{6FEC36F9-FF5F-4073-B832-D4FEA99F2DE2}" srcOrd="0" destOrd="0" presId="urn:microsoft.com/office/officeart/2005/8/layout/radial4"/>
    <dgm:cxn modelId="{A9DAFE5C-EC5A-47CF-A1E8-69398DEE746C}" type="presOf" srcId="{CC94E931-CE10-404E-8EAC-059C431D4D94}" destId="{0395D13F-C755-4018-A552-91DE9FBF0B03}" srcOrd="0" destOrd="0" presId="urn:microsoft.com/office/officeart/2005/8/layout/radial4"/>
    <dgm:cxn modelId="{B2B7FA06-BBCB-41B1-9ACB-F6447F784D37}" type="presOf" srcId="{52759CCF-140B-440A-8581-55A5C2E6F013}" destId="{A564C127-F6C8-4D03-BFB1-83EA2AEA3642}" srcOrd="0" destOrd="0" presId="urn:microsoft.com/office/officeart/2005/8/layout/radial4"/>
    <dgm:cxn modelId="{B6C3E729-3381-48B5-8219-D5D497CCFE6A}" type="presParOf" srcId="{0395D13F-C755-4018-A552-91DE9FBF0B03}" destId="{40EA9A6F-08CE-4439-B1CB-8C4097254FCE}" srcOrd="0" destOrd="0" presId="urn:microsoft.com/office/officeart/2005/8/layout/radial4"/>
    <dgm:cxn modelId="{D93DC0C3-D889-4AD8-8477-17122C2102F9}" type="presParOf" srcId="{0395D13F-C755-4018-A552-91DE9FBF0B03}" destId="{A564C127-F6C8-4D03-BFB1-83EA2AEA3642}" srcOrd="1" destOrd="0" presId="urn:microsoft.com/office/officeart/2005/8/layout/radial4"/>
    <dgm:cxn modelId="{00EDE240-3AE0-4529-AD00-047ACB365C16}" type="presParOf" srcId="{0395D13F-C755-4018-A552-91DE9FBF0B03}" destId="{A687A4F3-DD96-44E3-98FD-8086B09CBE8F}" srcOrd="2" destOrd="0" presId="urn:microsoft.com/office/officeart/2005/8/layout/radial4"/>
    <dgm:cxn modelId="{701DF864-DAC9-4A7F-B502-3A4FFC4C9FF5}" type="presParOf" srcId="{0395D13F-C755-4018-A552-91DE9FBF0B03}" destId="{32E3E39F-9DAE-474E-8C98-B99344EC90A9}" srcOrd="3" destOrd="0" presId="urn:microsoft.com/office/officeart/2005/8/layout/radial4"/>
    <dgm:cxn modelId="{3B39099F-81B3-4676-80AC-F78AF8806435}" type="presParOf" srcId="{0395D13F-C755-4018-A552-91DE9FBF0B03}" destId="{9219FF5A-F99F-491A-B732-0BC168B969AE}" srcOrd="4" destOrd="0" presId="urn:microsoft.com/office/officeart/2005/8/layout/radial4"/>
    <dgm:cxn modelId="{CE21FF9F-9CE5-4A2C-89AD-2EE0A75B64F1}" type="presParOf" srcId="{0395D13F-C755-4018-A552-91DE9FBF0B03}" destId="{4625AE4F-D031-4525-8EA7-310F5D26FBF5}" srcOrd="5" destOrd="0" presId="urn:microsoft.com/office/officeart/2005/8/layout/radial4"/>
    <dgm:cxn modelId="{9E5F71D7-150F-4F22-B2F5-D916D5503E23}" type="presParOf" srcId="{0395D13F-C755-4018-A552-91DE9FBF0B03}" destId="{B54016F2-8FDA-47C8-950F-4D9D8F684174}" srcOrd="6" destOrd="0" presId="urn:microsoft.com/office/officeart/2005/8/layout/radial4"/>
    <dgm:cxn modelId="{3F4EDDA4-3942-473F-8A89-E9514B9DBAF9}" type="presParOf" srcId="{0395D13F-C755-4018-A552-91DE9FBF0B03}" destId="{E1B6A165-7332-423B-988B-F7CC93515ECB}" srcOrd="7" destOrd="0" presId="urn:microsoft.com/office/officeart/2005/8/layout/radial4"/>
    <dgm:cxn modelId="{E900F8A6-6C18-4902-BFFF-7F3D6294A38A}" type="presParOf" srcId="{0395D13F-C755-4018-A552-91DE9FBF0B03}" destId="{62D81CD9-DD25-49B6-A29E-FF30C0F05E73}" srcOrd="8" destOrd="0" presId="urn:microsoft.com/office/officeart/2005/8/layout/radial4"/>
    <dgm:cxn modelId="{AE646C53-110E-4640-8A75-63079D8692A2}" type="presParOf" srcId="{0395D13F-C755-4018-A552-91DE9FBF0B03}" destId="{6FEC36F9-FF5F-4073-B832-D4FEA99F2DE2}" srcOrd="9" destOrd="0" presId="urn:microsoft.com/office/officeart/2005/8/layout/radial4"/>
    <dgm:cxn modelId="{E2CBEDE4-06E9-4C75-A787-1D7979220D65}" type="presParOf" srcId="{0395D13F-C755-4018-A552-91DE9FBF0B03}" destId="{46B9CCA1-9F5D-4C96-BB77-604C4A15D222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8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677B610-5D22-48B5-B3C6-C48401325E9B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8E9A0C3-3EB1-42F9-B3DD-D360D4DB0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BA2D7E0-E273-4918-B76B-AAE848F01B31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299B04-2DB3-4913-AAA3-AEA39A94A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BD0F1-FA15-4E43-A824-EF582315F1E9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3AB04-2788-4D44-8990-B1E5377B8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7F6B1-8835-468C-88E3-BE4FEB8C99AE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C09F7-5D0B-4F0B-90C3-FC2E4F173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2CF30-8FDD-4E63-BF9C-F8B983B960D9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163D2-E2D2-4B3F-8C2B-9EBEB43B5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F6B6B-28E6-49FF-BD04-259A437F5A0B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ECE2F-9AAE-47B2-8990-D08BFB4A3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A90D5-FC5D-482E-824F-64A0514B745B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6508A-85C2-4376-8BD4-034781FB9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2EB88-1DBC-4B9B-9583-D9D357D1C3DF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40D82-25EB-46F4-9C9D-5C203E13C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91A7B-7270-4A54-B580-CC6795FECC07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04F4B-75B7-4B33-99FA-3D6BB4D94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4E346-6A70-4AE1-949F-B2CA16992443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922DA-829B-4BED-8D0A-10BD23C07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1D9AD-5A50-4662-B33D-F7E2BE1E60F5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0180-0E0D-414F-950B-6827D9B67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A9293-D4C5-41B2-A8DF-3610E1F32DDD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5EBA-2352-4CF7-B5D4-578A27C61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61951-1E7A-41A6-9B3F-FB334F3F122D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603F0-A472-4228-8C33-9145D636C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5A0412-C335-4485-B514-3C2D7748F47C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4C2B31-2F3C-4EE1-9F3A-F87122F41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png"/><Relationship Id="rId11" Type="http://schemas.openxmlformats.org/officeDocument/2006/relationships/image" Target="../media/image20.jpeg"/><Relationship Id="rId5" Type="http://schemas.openxmlformats.org/officeDocument/2006/relationships/image" Target="../media/image7.png"/><Relationship Id="rId10" Type="http://schemas.openxmlformats.org/officeDocument/2006/relationships/image" Target="../media/image19.jpeg"/><Relationship Id="rId4" Type="http://schemas.openxmlformats.org/officeDocument/2006/relationships/image" Target="../media/image6.pn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aistenok.org/projects/karta" TargetMode="External"/><Relationship Id="rId3" Type="http://schemas.openxmlformats.org/officeDocument/2006/relationships/image" Target="../media/image5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2.jpeg"/><Relationship Id="rId4" Type="http://schemas.openxmlformats.org/officeDocument/2006/relationships/image" Target="../media/image6.pn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aistenok.org/media/uploads/2017/09/29/2.pdf" TargetMode="External"/><Relationship Id="rId3" Type="http://schemas.openxmlformats.org/officeDocument/2006/relationships/image" Target="../media/image5.png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.png"/><Relationship Id="rId11" Type="http://schemas.openxmlformats.org/officeDocument/2006/relationships/hyperlink" Target="https://aistenok.org/media/uploads/2021/02/16/tlmzwi.pdf" TargetMode="External"/><Relationship Id="rId5" Type="http://schemas.openxmlformats.org/officeDocument/2006/relationships/image" Target="../media/image7.png"/><Relationship Id="rId10" Type="http://schemas.openxmlformats.org/officeDocument/2006/relationships/hyperlink" Target="https://aistenok.org/media/uploads/2020/07/07/8_-_.pdf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aistenok.org/media/uploads/2021/06/15/2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5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eti.timchenkofoundation.org/2020/04/07/sohranim-semju-dlja-rebenka/" TargetMode="External"/><Relationship Id="rId3" Type="http://schemas.openxmlformats.org/officeDocument/2006/relationships/image" Target="../media/image5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.pn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.png"/><Relationship Id="rId11" Type="http://schemas.openxmlformats.org/officeDocument/2006/relationships/image" Target="../media/image33.png"/><Relationship Id="rId5" Type="http://schemas.openxmlformats.org/officeDocument/2006/relationships/image" Target="../media/image7.png"/><Relationship Id="rId10" Type="http://schemas.openxmlformats.org/officeDocument/2006/relationships/image" Target="../media/image32.png"/><Relationship Id="rId4" Type="http://schemas.openxmlformats.org/officeDocument/2006/relationships/image" Target="../media/image6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_Microsoft_Office_Excel1.xls"/><Relationship Id="rId3" Type="http://schemas.openxmlformats.org/officeDocument/2006/relationships/image" Target="../media/image5.png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5.pn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5.png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5.pn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5.png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5.pn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5.png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5.png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istenok.org/" TargetMode="External"/><Relationship Id="rId3" Type="http://schemas.openxmlformats.org/officeDocument/2006/relationships/image" Target="../media/image5.png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8.png"/><Relationship Id="rId11" Type="http://schemas.openxmlformats.org/officeDocument/2006/relationships/image" Target="../media/image44.jpeg"/><Relationship Id="rId5" Type="http://schemas.openxmlformats.org/officeDocument/2006/relationships/image" Target="../media/image7.png"/><Relationship Id="rId10" Type="http://schemas.openxmlformats.org/officeDocument/2006/relationships/image" Target="../media/image43.jpeg"/><Relationship Id="rId4" Type="http://schemas.openxmlformats.org/officeDocument/2006/relationships/image" Target="../media/image6.png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5.png"/><Relationship Id="rId7" Type="http://schemas.openxmlformats.org/officeDocument/2006/relationships/oleObject" Target="../embeddings/oleObject6.bin"/><Relationship Id="rId12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5.png"/><Relationship Id="rId7" Type="http://schemas.openxmlformats.org/officeDocument/2006/relationships/oleObject" Target="../embeddings/oleObject7.bin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5.png"/><Relationship Id="rId7" Type="http://schemas.openxmlformats.org/officeDocument/2006/relationships/oleObject" Target="../embeddings/oleObject8.bin"/><Relationship Id="rId12" Type="http://schemas.microsoft.com/office/2007/relationships/diagramDrawing" Target="../diagrams/drawing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6.png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2" name="Рисунок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75" y="346075"/>
            <a:ext cx="4246563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63" name="Группа 21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3267" name="Рисунок 2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68" name="Рисунок 2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69" name="Рисунок 2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0" name="Рисунок 25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Заголовок 1"/>
          <p:cNvSpPr>
            <a:spLocks noGrp="1"/>
          </p:cNvSpPr>
          <p:nvPr>
            <p:ph type="ctrTitle"/>
          </p:nvPr>
        </p:nvSpPr>
        <p:spPr>
          <a:xfrm>
            <a:off x="6423025" y="2297113"/>
            <a:ext cx="4214813" cy="1049337"/>
          </a:xfrm>
        </p:spPr>
        <p:txBody>
          <a:bodyPr rtlCol="0" anchor="t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alt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Межрегиональная общественная организация по содействию семьям </a:t>
            </a:r>
            <a:br>
              <a:rPr lang="ru-RU" alt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детьми в трудной жизненной ситуации</a:t>
            </a:r>
          </a:p>
        </p:txBody>
      </p:sp>
      <p:sp>
        <p:nvSpPr>
          <p:cNvPr id="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59513" y="1814513"/>
            <a:ext cx="4427537" cy="538162"/>
          </a:xfrm>
        </p:spPr>
        <p:txBody>
          <a:bodyPr rtlCol="0">
            <a:normAutofit fontScale="40000" lnSpcReduction="20000"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«АИСТЕНОК» 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66" name="Прямоугольник 2"/>
          <p:cNvSpPr>
            <a:spLocks noChangeArrowheads="1"/>
          </p:cNvSpPr>
          <p:nvPr/>
        </p:nvSpPr>
        <p:spPr bwMode="auto">
          <a:xfrm>
            <a:off x="5222875" y="3348038"/>
            <a:ext cx="5221288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latin typeface="Candara" pitchFamily="34" charset="0"/>
              </a:rPr>
              <a:t>Профессиональная стажировочная площадка по передаче опыта в сфере профилактики семейного неблагополучия и социального сиротства</a:t>
            </a:r>
          </a:p>
          <a:p>
            <a:pPr algn="ctr"/>
            <a:r>
              <a:rPr lang="ru-RU" sz="2500" b="1">
                <a:latin typeface="Candara" pitchFamily="34" charset="0"/>
              </a:rPr>
              <a:t> (работа со специалистами, студентами, волонтерами)</a:t>
            </a:r>
            <a:endParaRPr lang="ru-RU" altLang="ru-RU" sz="2500" b="1">
              <a:latin typeface="Arial Black" pitchFamily="34" charset="0"/>
            </a:endParaRPr>
          </a:p>
        </p:txBody>
      </p:sp>
      <p:graphicFrame>
        <p:nvGraphicFramePr>
          <p:cNvPr id="3259" name="Object 187"/>
          <p:cNvGraphicFramePr>
            <a:graphicFrameLocks noChangeAspect="1"/>
          </p:cNvGraphicFramePr>
          <p:nvPr/>
        </p:nvGraphicFramePr>
        <p:xfrm>
          <a:off x="7620000" y="2589213"/>
          <a:ext cx="4619625" cy="4303712"/>
        </p:xfrm>
        <a:graphic>
          <a:graphicData uri="http://schemas.openxmlformats.org/presentationml/2006/ole">
            <p:oleObj spid="_x0000_s3259" name="CorelDRAW" r:id="rId9" imgW="4667760" imgH="4341600" progId="">
              <p:embed/>
            </p:oleObj>
          </a:graphicData>
        </a:graphic>
      </p:graphicFrame>
      <p:graphicFrame>
        <p:nvGraphicFramePr>
          <p:cNvPr id="3260" name="Object 188"/>
          <p:cNvGraphicFramePr>
            <a:graphicFrameLocks noChangeAspect="1"/>
          </p:cNvGraphicFramePr>
          <p:nvPr/>
        </p:nvGraphicFramePr>
        <p:xfrm>
          <a:off x="5056188" y="1931988"/>
          <a:ext cx="1203325" cy="1041400"/>
        </p:xfrm>
        <a:graphic>
          <a:graphicData uri="http://schemas.openxmlformats.org/presentationml/2006/ole">
            <p:oleObj spid="_x0000_s3260" name="CorelDRAW" r:id="rId10" imgW="987840" imgH="855000" progId="">
              <p:embed/>
            </p:oleObj>
          </a:graphicData>
        </a:graphic>
      </p:graphicFrame>
      <p:graphicFrame>
        <p:nvGraphicFramePr>
          <p:cNvPr id="3261" name="Object 189"/>
          <p:cNvGraphicFramePr>
            <a:graphicFrameLocks noChangeAspect="1"/>
          </p:cNvGraphicFramePr>
          <p:nvPr/>
        </p:nvGraphicFramePr>
        <p:xfrm>
          <a:off x="700088" y="4884738"/>
          <a:ext cx="1417637" cy="1792287"/>
        </p:xfrm>
        <a:graphic>
          <a:graphicData uri="http://schemas.openxmlformats.org/presentationml/2006/ole">
            <p:oleObj spid="_x0000_s3261" name="CorelDRAW" r:id="rId11" imgW="1144080" imgH="1445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5A8156-3EBD-4B83-B125-3390E1CF356F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7927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37932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33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34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35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928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rgbClr val="000000"/>
                </a:solidFill>
              </a:rPr>
              <a:t>СТАЖИРОВОЧНАЯ ПЛОЩАДКА </a:t>
            </a:r>
          </a:p>
          <a:p>
            <a:r>
              <a:rPr lang="ru-RU" sz="800" b="1">
                <a:solidFill>
                  <a:srgbClr val="000000"/>
                </a:solidFill>
              </a:rPr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>
                <a:solidFill>
                  <a:srgbClr val="000000"/>
                </a:solidFill>
              </a:rPr>
              <a:t>для руководителей СРЦ</a:t>
            </a:r>
            <a:endParaRPr lang="ru-RU" sz="800" b="1">
              <a:solidFill>
                <a:srgbClr val="000000"/>
              </a:solidFill>
            </a:endParaRPr>
          </a:p>
        </p:txBody>
      </p:sp>
      <p:sp>
        <p:nvSpPr>
          <p:cNvPr id="37929" name="Заголовок 1"/>
          <p:cNvSpPr txBox="1">
            <a:spLocks/>
          </p:cNvSpPr>
          <p:nvPr/>
        </p:nvSpPr>
        <p:spPr bwMode="auto">
          <a:xfrm>
            <a:off x="4251325" y="1598613"/>
            <a:ext cx="35448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</a:pPr>
            <a:endParaRPr lang="ru-RU" altLang="ru-RU" sz="1300">
              <a:solidFill>
                <a:srgbClr val="404040"/>
              </a:solidFill>
            </a:endParaRPr>
          </a:p>
        </p:txBody>
      </p:sp>
      <p:sp>
        <p:nvSpPr>
          <p:cNvPr id="37930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3086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Чему учим в ходе стажировки:</a:t>
            </a:r>
          </a:p>
        </p:txBody>
      </p:sp>
      <p:graphicFrame>
        <p:nvGraphicFramePr>
          <p:cNvPr id="37924" name="Object 36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37924" name="CorelDRAW" r:id="rId7" imgW="987840" imgH="855000" progId="">
              <p:embed/>
            </p:oleObj>
          </a:graphicData>
        </a:graphic>
      </p:graphicFrame>
      <p:sp>
        <p:nvSpPr>
          <p:cNvPr id="37931" name="TextBox 3"/>
          <p:cNvSpPr txBox="1">
            <a:spLocks noChangeArrowheads="1"/>
          </p:cNvSpPr>
          <p:nvPr/>
        </p:nvSpPr>
        <p:spPr bwMode="auto">
          <a:xfrm>
            <a:off x="3709988" y="1403350"/>
            <a:ext cx="8150225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ru-RU">
                <a:latin typeface="Arial Narrow" pitchFamily="34" charset="0"/>
              </a:rPr>
              <a:t>Комплексное сопровождение родных семей с детьми, попавших в трудную жизненную ситуацию.</a:t>
            </a:r>
          </a:p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ru-RU">
                <a:latin typeface="Arial Narrow" pitchFamily="34" charset="0"/>
              </a:rPr>
              <a:t>Сопровождение по принципу «одного окна» с предоставлением широкого спектра услуг – от оказания психологической помощи до устройства ребёнка в группы дневного пребывания, содействия в поиске/ предоставлении работы, услуг Гуманитарного склада.</a:t>
            </a:r>
          </a:p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ru-RU">
                <a:latin typeface="Arial Narrow" pitchFamily="34" charset="0"/>
              </a:rPr>
              <a:t>Профилактика отказов от детей. Основные причины, комплексная помощь при работе. Сопровождение</a:t>
            </a:r>
          </a:p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ru-RU">
                <a:latin typeface="Arial Narrow" pitchFamily="34" charset="0"/>
              </a:rPr>
              <a:t>Подходы и технологии в работе с семьями с детьми в ТЖС. Традиционные и инновационные методы работы с семьями</a:t>
            </a:r>
          </a:p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ru-RU">
                <a:latin typeface="Arial Narrow" pitchFamily="34" charset="0"/>
              </a:rPr>
              <a:t>Основы межведомственного взаимодействия. Взаимодействие с субъектами системы профилактики при оказании помощи гражданам и семьям с детьми в кризисных отделениях</a:t>
            </a:r>
          </a:p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ru-RU">
                <a:latin typeface="Arial Narrow" pitchFamily="34" charset="0"/>
              </a:rPr>
              <a:t>Разработка системы мониторинга и оценки для практики оказания помощи семье в кризисном отделении </a:t>
            </a:r>
          </a:p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Arial" charset="0"/>
              <a:buChar char="•"/>
            </a:pPr>
            <a:r>
              <a:rPr lang="ru-RU">
                <a:latin typeface="Arial Narrow" pitchFamily="34" charset="0"/>
              </a:rPr>
              <a:t>Организация работы Ресурсного центра, Социального (гуманитарного) склада, Кризисных отделений временного проживания для женщин с детьми (квартира или отдельно стоящий дом)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46EE08-C265-4D80-B6E9-98BD64710287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8951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38957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58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59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60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52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rgbClr val="000000"/>
                </a:solidFill>
              </a:rPr>
              <a:t>СТАЖИРОВОЧНАЯ ПЛОЩАДКА </a:t>
            </a:r>
          </a:p>
          <a:p>
            <a:r>
              <a:rPr lang="ru-RU" sz="800" b="1">
                <a:solidFill>
                  <a:srgbClr val="000000"/>
                </a:solidFill>
              </a:rPr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>
                <a:solidFill>
                  <a:srgbClr val="000000"/>
                </a:solidFill>
              </a:rPr>
              <a:t>для руководителей СРЦ</a:t>
            </a:r>
            <a:endParaRPr lang="ru-RU" sz="800" b="1">
              <a:solidFill>
                <a:srgbClr val="000000"/>
              </a:solidFill>
            </a:endParaRPr>
          </a:p>
        </p:txBody>
      </p:sp>
      <p:sp>
        <p:nvSpPr>
          <p:cNvPr id="38953" name="Заголовок 1"/>
          <p:cNvSpPr txBox="1">
            <a:spLocks/>
          </p:cNvSpPr>
          <p:nvPr/>
        </p:nvSpPr>
        <p:spPr bwMode="auto">
          <a:xfrm>
            <a:off x="4251325" y="1598613"/>
            <a:ext cx="35448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</a:pPr>
            <a:endParaRPr lang="ru-RU" altLang="ru-RU" sz="1300">
              <a:solidFill>
                <a:srgbClr val="404040"/>
              </a:solidFill>
            </a:endParaRPr>
          </a:p>
        </p:txBody>
      </p:sp>
      <p:sp>
        <p:nvSpPr>
          <p:cNvPr id="38954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3086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Стажировка: </a:t>
            </a:r>
          </a:p>
        </p:txBody>
      </p:sp>
      <p:graphicFrame>
        <p:nvGraphicFramePr>
          <p:cNvPr id="38948" name="Object 36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38948" name="CorelDRAW" r:id="rId7" imgW="987840" imgH="85500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52863" y="1293813"/>
            <a:ext cx="7470775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itchFamily="34" charset="0"/>
                <a:cs typeface="+mn-cs"/>
              </a:rPr>
              <a:t>Для специалистов </a:t>
            </a:r>
            <a:r>
              <a:rPr lang="ru-RU" sz="2000" b="1" dirty="0">
                <a:latin typeface="Arial Narrow" pitchFamily="34" charset="0"/>
                <a:cs typeface="+mn-cs"/>
              </a:rPr>
              <a:t>и руководителей</a:t>
            </a:r>
            <a:r>
              <a:rPr lang="ru-RU" sz="2000" dirty="0">
                <a:latin typeface="Arial Narrow" pitchFamily="34" charset="0"/>
                <a:cs typeface="+mn-cs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Arial Narrow" pitchFamily="34" charset="0"/>
                <a:cs typeface="+mn-cs"/>
              </a:rPr>
              <a:t>государственных организаций и учреждений, НКО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Arial Narrow" pitchFamily="34" charset="0"/>
                <a:cs typeface="+mn-cs"/>
              </a:rPr>
              <a:t>работающих в сфере защиты детства,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Arial Narrow" pitchFamily="34" charset="0"/>
                <a:cs typeface="+mn-cs"/>
              </a:rPr>
              <a:t>занимающихся поддержкой кровных семей с детьми, попавших в кризисную или трудную жизненную ситуацию.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Arial Narrow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 Narrow" pitchFamily="34" charset="0"/>
                <a:cs typeface="+mn-cs"/>
              </a:rPr>
              <a:t>Специалистов организаций,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 Narrow" pitchFamily="34" charset="0"/>
                <a:cs typeface="+mn-cs"/>
              </a:rPr>
              <a:t>имеющих своём составе приюты для женщин с детьми и службы по профилактике отказов от детей.</a:t>
            </a:r>
          </a:p>
        </p:txBody>
      </p:sp>
      <p:sp>
        <p:nvSpPr>
          <p:cNvPr id="38956" name="TextBox 12"/>
          <p:cNvSpPr txBox="1">
            <a:spLocks noChangeArrowheads="1"/>
          </p:cNvSpPr>
          <p:nvPr/>
        </p:nvSpPr>
        <p:spPr bwMode="auto">
          <a:xfrm>
            <a:off x="3852863" y="4418013"/>
            <a:ext cx="81232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000">
                <a:latin typeface="Arial Narrow" pitchFamily="34" charset="0"/>
              </a:rPr>
              <a:t>В формате рабочего визита в МОО «Аистёнок», г. Екатеринбург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>
                <a:latin typeface="Arial Narrow" pitchFamily="34" charset="0"/>
              </a:rPr>
              <a:t>Выезд специалистов МОО «Аистёнок» в организацию, которая будет проходить стажировку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>
                <a:latin typeface="Arial Narrow" pitchFamily="34" charset="0"/>
              </a:rPr>
              <a:t>Дистанционно (обязательное условие – работающие микрофоны и включенные камеры участников стажировки)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74B46D-D7EC-45DE-B3E6-ED917B404F4C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1002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41008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9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0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1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003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rgbClr val="000000"/>
                </a:solidFill>
              </a:rPr>
              <a:t>СТАЖИРОВОЧНАЯ ПЛОЩАДКА </a:t>
            </a:r>
          </a:p>
          <a:p>
            <a:r>
              <a:rPr lang="ru-RU" sz="800" b="1">
                <a:solidFill>
                  <a:srgbClr val="000000"/>
                </a:solidFill>
              </a:rPr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>
                <a:solidFill>
                  <a:srgbClr val="000000"/>
                </a:solidFill>
              </a:rPr>
              <a:t>для руководителей СРЦ</a:t>
            </a:r>
            <a:endParaRPr lang="ru-RU" sz="800" b="1">
              <a:solidFill>
                <a:srgbClr val="000000"/>
              </a:solidFill>
            </a:endParaRPr>
          </a:p>
        </p:txBody>
      </p:sp>
      <p:sp>
        <p:nvSpPr>
          <p:cNvPr id="41004" name="Заголовок 1"/>
          <p:cNvSpPr txBox="1">
            <a:spLocks/>
          </p:cNvSpPr>
          <p:nvPr/>
        </p:nvSpPr>
        <p:spPr bwMode="auto">
          <a:xfrm>
            <a:off x="4251325" y="1598613"/>
            <a:ext cx="35448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</a:pPr>
            <a:endParaRPr lang="ru-RU" altLang="ru-RU" sz="1300">
              <a:solidFill>
                <a:srgbClr val="404040"/>
              </a:solidFill>
            </a:endParaRPr>
          </a:p>
        </p:txBody>
      </p:sp>
      <p:sp>
        <p:nvSpPr>
          <p:cNvPr id="41005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3086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Принимали участие в нашей стажировке: Челябинск, Пермь, Тамбов, Москва, Орехово-Зуево, Смоленск, Судак, Тулун, Новосибирск, Благовещенск и др.</a:t>
            </a:r>
          </a:p>
        </p:txBody>
      </p:sp>
      <p:graphicFrame>
        <p:nvGraphicFramePr>
          <p:cNvPr id="40999" name="Object 39"/>
          <p:cNvGraphicFramePr>
            <a:graphicFrameLocks noChangeAspect="1"/>
          </p:cNvGraphicFramePr>
          <p:nvPr/>
        </p:nvGraphicFramePr>
        <p:xfrm>
          <a:off x="1519238" y="5676900"/>
          <a:ext cx="922337" cy="800100"/>
        </p:xfrm>
        <a:graphic>
          <a:graphicData uri="http://schemas.openxmlformats.org/presentationml/2006/ole">
            <p:oleObj spid="_x0000_s40999" name="CorelDRAW" r:id="rId7" imgW="987840" imgH="855000" progId="">
              <p:embed/>
            </p:oleObj>
          </a:graphicData>
        </a:graphic>
      </p:graphicFrame>
      <p:pic>
        <p:nvPicPr>
          <p:cNvPr id="41006" name="Picture 18" descr="C:\Users\AdminLocal\Desktop\7215a6ca372a93e35947ff775f70052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0225" y="1509713"/>
            <a:ext cx="3709988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7" name="Picture 19" descr="C:\Users\AdminLocal\Desktop\c9e0ec81f53a47574c1c812e019698d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73538" y="3100388"/>
            <a:ext cx="3700462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7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3806BD-CE8A-4CE2-8173-94114E427F71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9975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39983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84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85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86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76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rgbClr val="000000"/>
                </a:solidFill>
              </a:rPr>
              <a:t>СТАЖИРОВОЧНАЯ ПЛОЩАДКА </a:t>
            </a:r>
          </a:p>
          <a:p>
            <a:r>
              <a:rPr lang="ru-RU" sz="800" b="1">
                <a:solidFill>
                  <a:srgbClr val="000000"/>
                </a:solidFill>
              </a:rPr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>
                <a:solidFill>
                  <a:srgbClr val="000000"/>
                </a:solidFill>
              </a:rPr>
              <a:t>для руководителей СРЦ</a:t>
            </a:r>
            <a:endParaRPr lang="ru-RU" sz="800" b="1">
              <a:solidFill>
                <a:srgbClr val="000000"/>
              </a:solidFill>
            </a:endParaRPr>
          </a:p>
        </p:txBody>
      </p:sp>
      <p:sp>
        <p:nvSpPr>
          <p:cNvPr id="39977" name="Заголовок 1"/>
          <p:cNvSpPr txBox="1">
            <a:spLocks/>
          </p:cNvSpPr>
          <p:nvPr/>
        </p:nvSpPr>
        <p:spPr bwMode="auto">
          <a:xfrm>
            <a:off x="4251325" y="1598613"/>
            <a:ext cx="35448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</a:pPr>
            <a:endParaRPr lang="ru-RU" altLang="ru-RU" sz="1300">
              <a:solidFill>
                <a:srgbClr val="404040"/>
              </a:solidFill>
            </a:endParaRPr>
          </a:p>
        </p:txBody>
      </p:sp>
      <p:sp>
        <p:nvSpPr>
          <p:cNvPr id="39978" name="Прямоугольник 2"/>
          <p:cNvSpPr>
            <a:spLocks noChangeArrowheads="1"/>
          </p:cNvSpPr>
          <p:nvPr/>
        </p:nvSpPr>
        <p:spPr bwMode="auto">
          <a:xfrm>
            <a:off x="474663" y="1301750"/>
            <a:ext cx="30861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Проводим Всероссийские Конференции «Сохраним семью для ребенка! Приюты для матерей с детьми как новый этап профилактики раннего социального сиротства </a:t>
            </a:r>
          </a:p>
          <a:p>
            <a:endParaRPr lang="ru-RU" altLang="ru-RU" sz="2400" b="1">
              <a:solidFill>
                <a:srgbClr val="922647"/>
              </a:solidFill>
              <a:latin typeface="Arial Narrow" pitchFamily="34" charset="0"/>
            </a:endParaRPr>
          </a:p>
        </p:txBody>
      </p:sp>
      <p:graphicFrame>
        <p:nvGraphicFramePr>
          <p:cNvPr id="39972" name="Object 36"/>
          <p:cNvGraphicFramePr>
            <a:graphicFrameLocks noChangeAspect="1"/>
          </p:cNvGraphicFramePr>
          <p:nvPr/>
        </p:nvGraphicFramePr>
        <p:xfrm>
          <a:off x="336550" y="5908675"/>
          <a:ext cx="922338" cy="800100"/>
        </p:xfrm>
        <a:graphic>
          <a:graphicData uri="http://schemas.openxmlformats.org/presentationml/2006/ole">
            <p:oleObj spid="_x0000_s39972" name="CorelDRAW" r:id="rId7" imgW="987840" imgH="855000" progId="">
              <p:embed/>
            </p:oleObj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763431" y="4728049"/>
            <a:ext cx="1606502" cy="1528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80" name="Picture 3" descr="C:\Users\Владелец\Desktop\Конференция 2021\фото конф на сайт\DSC0394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94125" y="1520825"/>
            <a:ext cx="4002088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81" name="Picture 2" descr="C:\Users\Владелец\Desktop\Конференция 2021\фото конф на сайт\DSC0423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42288" y="1520825"/>
            <a:ext cx="37179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82" name="Picture 4" descr="C:\Users\Владелец\Desktop\Конференция 2021\Для рассылки\Фото\День 1\DSC03791.jpg"/>
          <p:cNvPicPr>
            <a:picLocks noChangeAspect="1" noChangeArrowheads="1"/>
          </p:cNvPicPr>
          <p:nvPr/>
        </p:nvPicPr>
        <p:blipFill>
          <a:blip r:embed="rId11"/>
          <a:srcRect t="9985" b="3981"/>
          <a:stretch>
            <a:fillRect/>
          </a:stretch>
        </p:blipFill>
        <p:spPr bwMode="auto">
          <a:xfrm>
            <a:off x="5702300" y="4213225"/>
            <a:ext cx="41878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F72B46-643B-4FAE-B8C6-77FB8AE4C5B6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185863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6104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46109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0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1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2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105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rgbClr val="000000"/>
                </a:solidFill>
              </a:rPr>
              <a:t>СТАЖИРОВОЧНАЯ ПЛОЩАДКА </a:t>
            </a:r>
          </a:p>
          <a:p>
            <a:r>
              <a:rPr lang="ru-RU" sz="800" b="1">
                <a:solidFill>
                  <a:srgbClr val="000000"/>
                </a:solidFill>
              </a:rPr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>
                <a:solidFill>
                  <a:srgbClr val="000000"/>
                </a:solidFill>
              </a:rPr>
              <a:t>для руководителей СРЦ</a:t>
            </a:r>
            <a:endParaRPr lang="ru-RU" sz="800" b="1">
              <a:solidFill>
                <a:srgbClr val="000000"/>
              </a:solidFill>
            </a:endParaRPr>
          </a:p>
        </p:txBody>
      </p:sp>
      <p:sp>
        <p:nvSpPr>
          <p:cNvPr id="46106" name="Заголовок 1"/>
          <p:cNvSpPr txBox="1">
            <a:spLocks/>
          </p:cNvSpPr>
          <p:nvPr/>
        </p:nvSpPr>
        <p:spPr bwMode="auto">
          <a:xfrm>
            <a:off x="4251325" y="1598613"/>
            <a:ext cx="35448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</a:pPr>
            <a:endParaRPr lang="ru-RU" altLang="ru-RU" sz="1300">
              <a:solidFill>
                <a:srgbClr val="404040"/>
              </a:solidFill>
            </a:endParaRPr>
          </a:p>
        </p:txBody>
      </p:sp>
      <p:sp>
        <p:nvSpPr>
          <p:cNvPr id="46107" name="Прямоугольник 2"/>
          <p:cNvSpPr>
            <a:spLocks noChangeArrowheads="1"/>
          </p:cNvSpPr>
          <p:nvPr/>
        </p:nvSpPr>
        <p:spPr bwMode="auto">
          <a:xfrm>
            <a:off x="131763" y="3008313"/>
            <a:ext cx="247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Конференция:  </a:t>
            </a:r>
          </a:p>
        </p:txBody>
      </p:sp>
      <p:graphicFrame>
        <p:nvGraphicFramePr>
          <p:cNvPr id="46101" name="Object 21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46101" name="CorelDRAW" r:id="rId7" imgW="987840" imgH="855000" progId="">
              <p:embed/>
            </p:oleObj>
          </a:graphicData>
        </a:graphic>
      </p:graphicFrame>
      <p:sp>
        <p:nvSpPr>
          <p:cNvPr id="46108" name="TextBox 3"/>
          <p:cNvSpPr txBox="1">
            <a:spLocks noChangeArrowheads="1"/>
          </p:cNvSpPr>
          <p:nvPr/>
        </p:nvSpPr>
        <p:spPr bwMode="auto">
          <a:xfrm>
            <a:off x="2362200" y="1098550"/>
            <a:ext cx="97028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Arial Narrow" pitchFamily="34" charset="0"/>
              </a:rPr>
              <a:t>Участие в Конференции принимают </a:t>
            </a:r>
            <a:r>
              <a:rPr lang="ru-RU" sz="2400">
                <a:latin typeface="Arial Narrow" pitchFamily="34" charset="0"/>
              </a:rPr>
              <a:t>руководители и специалисты государственных учреждений, социально ориентированных некоммерческих и религиозных организаций из регионов РФ, имеющих на базе организаций стационары для проживания женщин с детьми в трудной жизненной ситуации</a:t>
            </a:r>
          </a:p>
          <a:p>
            <a:endParaRPr lang="ru-RU" sz="2400">
              <a:latin typeface="Arial Narrow" pitchFamily="34" charset="0"/>
            </a:endParaRPr>
          </a:p>
          <a:p>
            <a:r>
              <a:rPr lang="ru-RU" sz="2400">
                <a:latin typeface="Arial Narrow" pitchFamily="34" charset="0"/>
              </a:rPr>
              <a:t>Конференция направлена на повышение эффективности деятельности в сфере профилактики социального сиротства и помощи семьям с  детьми в кризисных ситуациях</a:t>
            </a:r>
          </a:p>
          <a:p>
            <a:endParaRPr lang="ru-RU" sz="2400">
              <a:latin typeface="Arial Narrow" pitchFamily="34" charset="0"/>
            </a:endParaRPr>
          </a:p>
          <a:p>
            <a:r>
              <a:rPr lang="ru-RU" sz="2400">
                <a:latin typeface="Arial Narrow" pitchFamily="34" charset="0"/>
              </a:rPr>
              <a:t>В ходе Конференции рассматриваются современные тенденции работы приютов для матерей с детьми, статистика приютов в РФ, оценка эффективности деятельности, нововведения в законодательстве, опыт работы зарубежных приютов, работа по профилактике домашнего насилия и др. актуальные темы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4D4C6F-315F-4B19-BF7E-726C8FF67120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185863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7128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47133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34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35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36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129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rgbClr val="000000"/>
                </a:solidFill>
              </a:rPr>
              <a:t>СТАЖИРОВОЧНАЯ ПЛОЩАДКА </a:t>
            </a:r>
          </a:p>
          <a:p>
            <a:r>
              <a:rPr lang="ru-RU" sz="800" b="1">
                <a:solidFill>
                  <a:srgbClr val="000000"/>
                </a:solidFill>
              </a:rPr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>
                <a:solidFill>
                  <a:srgbClr val="000000"/>
                </a:solidFill>
              </a:rPr>
              <a:t>для руководителей СРЦ</a:t>
            </a:r>
            <a:endParaRPr lang="ru-RU" sz="800" b="1">
              <a:solidFill>
                <a:srgbClr val="000000"/>
              </a:solidFill>
            </a:endParaRPr>
          </a:p>
        </p:txBody>
      </p:sp>
      <p:sp>
        <p:nvSpPr>
          <p:cNvPr id="47130" name="Заголовок 1"/>
          <p:cNvSpPr txBox="1">
            <a:spLocks/>
          </p:cNvSpPr>
          <p:nvPr/>
        </p:nvSpPr>
        <p:spPr bwMode="auto">
          <a:xfrm>
            <a:off x="4251325" y="1598613"/>
            <a:ext cx="35448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</a:pPr>
            <a:endParaRPr lang="ru-RU" altLang="ru-RU" sz="1300">
              <a:solidFill>
                <a:srgbClr val="404040"/>
              </a:solidFill>
            </a:endParaRPr>
          </a:p>
        </p:txBody>
      </p:sp>
      <p:sp>
        <p:nvSpPr>
          <p:cNvPr id="47131" name="Прямоугольник 2"/>
          <p:cNvSpPr>
            <a:spLocks noChangeArrowheads="1"/>
          </p:cNvSpPr>
          <p:nvPr/>
        </p:nvSpPr>
        <p:spPr bwMode="auto">
          <a:xfrm>
            <a:off x="474663" y="1752600"/>
            <a:ext cx="30861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Конференция проводится регулярно  с 2013 года   совместно с БФ «Волонтеры в помощь детям сиротам»</a:t>
            </a:r>
          </a:p>
        </p:txBody>
      </p:sp>
      <p:graphicFrame>
        <p:nvGraphicFramePr>
          <p:cNvPr id="47125" name="Object 21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47125" name="CorelDRAW" r:id="rId7" imgW="987840" imgH="855000" progId="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25825" y="938213"/>
            <a:ext cx="8569325" cy="6149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>
                <a:latin typeface="Arial Narrow" pitchFamily="34" charset="0"/>
              </a:rPr>
              <a:t>Каждая Конференция – это :</a:t>
            </a:r>
          </a:p>
          <a:p>
            <a:endParaRPr lang="ru-RU" sz="800"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Объединение государственных, некоммерческий и религиозных организаций 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Более 170 участников 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Более 49 регионов участия  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Три дня продуктивной работы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Четыре параллельно работающих секции 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Экскурсия в кризисные отделения и семейный ресурсный центр организации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Обмен опытом, технологиями, налаживание горизонтальных связей и наработка компетенций, навыков для каждого участника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Участие представителей зарубежный приютов (Казахстан, Беларусь, Великобритания, Финляндия и др.)</a:t>
            </a:r>
          </a:p>
          <a:p>
            <a:endParaRPr lang="ru-RU">
              <a:latin typeface="Arial Narrow" pitchFamily="34" charset="0"/>
            </a:endParaRPr>
          </a:p>
          <a:p>
            <a:endParaRPr lang="ru-RU">
              <a:latin typeface="Arial Narrow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5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CE87C2-0E21-4220-9F4E-7731B1B9BE46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185863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8153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48160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61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62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63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154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rgbClr val="000000"/>
                </a:solidFill>
              </a:rPr>
              <a:t>СТАЖИРОВОЧНАЯ ПЛОЩАДКА </a:t>
            </a:r>
          </a:p>
          <a:p>
            <a:r>
              <a:rPr lang="ru-RU" sz="800" b="1">
                <a:solidFill>
                  <a:srgbClr val="000000"/>
                </a:solidFill>
              </a:rPr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>
                <a:solidFill>
                  <a:srgbClr val="000000"/>
                </a:solidFill>
              </a:rPr>
              <a:t>для руководителей СРЦ</a:t>
            </a:r>
            <a:endParaRPr lang="ru-RU" sz="800" b="1">
              <a:solidFill>
                <a:srgbClr val="000000"/>
              </a:solidFill>
            </a:endParaRPr>
          </a:p>
        </p:txBody>
      </p:sp>
      <p:sp>
        <p:nvSpPr>
          <p:cNvPr id="48155" name="Заголовок 1"/>
          <p:cNvSpPr txBox="1">
            <a:spLocks/>
          </p:cNvSpPr>
          <p:nvPr/>
        </p:nvSpPr>
        <p:spPr bwMode="auto">
          <a:xfrm>
            <a:off x="4251325" y="1598613"/>
            <a:ext cx="35448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</a:pPr>
            <a:endParaRPr lang="ru-RU" altLang="ru-RU" sz="1300">
              <a:solidFill>
                <a:srgbClr val="404040"/>
              </a:solidFill>
            </a:endParaRPr>
          </a:p>
        </p:txBody>
      </p:sp>
      <p:sp>
        <p:nvSpPr>
          <p:cNvPr id="48156" name="Прямоугольник 2"/>
          <p:cNvSpPr>
            <a:spLocks noChangeArrowheads="1"/>
          </p:cNvSpPr>
          <p:nvPr/>
        </p:nvSpPr>
        <p:spPr bwMode="auto">
          <a:xfrm>
            <a:off x="474663" y="1752600"/>
            <a:ext cx="30861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К каждой Конференции мы обновляем и дополняем «Сборник приютов для матерей с детьми» с их контактами и основной информацией </a:t>
            </a:r>
          </a:p>
        </p:txBody>
      </p:sp>
      <p:graphicFrame>
        <p:nvGraphicFramePr>
          <p:cNvPr id="48150" name="Object 22"/>
          <p:cNvGraphicFramePr>
            <a:graphicFrameLocks noChangeAspect="1"/>
          </p:cNvGraphicFramePr>
          <p:nvPr/>
        </p:nvGraphicFramePr>
        <p:xfrm>
          <a:off x="661988" y="5648325"/>
          <a:ext cx="922337" cy="800100"/>
        </p:xfrm>
        <a:graphic>
          <a:graphicData uri="http://schemas.openxmlformats.org/presentationml/2006/ole">
            <p:oleObj spid="_x0000_s48150" name="CorelDRAW" r:id="rId7" imgW="987840" imgH="855000" progId="">
              <p:embed/>
            </p:oleObj>
          </a:graphicData>
        </a:graphic>
      </p:graphicFrame>
      <p:sp>
        <p:nvSpPr>
          <p:cNvPr id="48157" name="TextBox 12"/>
          <p:cNvSpPr txBox="1">
            <a:spLocks noChangeArrowheads="1"/>
          </p:cNvSpPr>
          <p:nvPr/>
        </p:nvSpPr>
        <p:spPr bwMode="auto">
          <a:xfrm>
            <a:off x="4051300" y="1189038"/>
            <a:ext cx="7808913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Arial Narrow" pitchFamily="34" charset="0"/>
              </a:rPr>
              <a:t>В 2021 году мы создали интерактивную карту приютов РФ </a:t>
            </a:r>
            <a:r>
              <a:rPr lang="en-US" sz="2400">
                <a:latin typeface="Arial Narrow" pitchFamily="34" charset="0"/>
                <a:hlinkClick r:id="rId8"/>
              </a:rPr>
              <a:t>https://aistenok.org/projects/karta</a:t>
            </a:r>
            <a:r>
              <a:rPr lang="ru-RU" sz="2400">
                <a:latin typeface="Arial Narrow" pitchFamily="34" charset="0"/>
              </a:rPr>
              <a:t>    </a:t>
            </a:r>
          </a:p>
          <a:p>
            <a:endParaRPr lang="ru-RU">
              <a:latin typeface="Arial Narrow" pitchFamily="34" charset="0"/>
            </a:endParaRPr>
          </a:p>
          <a:p>
            <a:endParaRPr lang="ru-RU">
              <a:latin typeface="Arial Narrow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48158" name="Picture 3" descr="E:\Сборники.jpeg"/>
          <p:cNvPicPr>
            <a:picLocks noChangeAspect="1" noChangeArrowheads="1"/>
          </p:cNvPicPr>
          <p:nvPr/>
        </p:nvPicPr>
        <p:blipFill>
          <a:blip r:embed="rId9"/>
          <a:srcRect l="62852" t="18375" b="7303"/>
          <a:stretch>
            <a:fillRect/>
          </a:stretch>
        </p:blipFill>
        <p:spPr bwMode="auto">
          <a:xfrm>
            <a:off x="8255000" y="2230438"/>
            <a:ext cx="2586038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9" name="Picture 4" descr="C:\Users\AdminLocal\Desktop\Download.jpg"/>
          <p:cNvPicPr>
            <a:picLocks noChangeAspect="1" noChangeArrowheads="1"/>
          </p:cNvPicPr>
          <p:nvPr/>
        </p:nvPicPr>
        <p:blipFill>
          <a:blip r:embed="rId10"/>
          <a:srcRect b="4871"/>
          <a:stretch>
            <a:fillRect/>
          </a:stretch>
        </p:blipFill>
        <p:spPr bwMode="auto">
          <a:xfrm>
            <a:off x="4251325" y="2230438"/>
            <a:ext cx="3319463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2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1A6311-907F-445B-93AB-9201B172407D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2024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42030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1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2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033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025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rgbClr val="000000"/>
                </a:solidFill>
              </a:rPr>
              <a:t>СТАЖИРОВОЧНАЯ ПЛОЩАДКА </a:t>
            </a:r>
          </a:p>
          <a:p>
            <a:r>
              <a:rPr lang="ru-RU" sz="800" b="1">
                <a:solidFill>
                  <a:srgbClr val="000000"/>
                </a:solidFill>
              </a:rPr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>
                <a:solidFill>
                  <a:srgbClr val="000000"/>
                </a:solidFill>
              </a:rPr>
              <a:t>для руководителей СРЦ</a:t>
            </a:r>
            <a:endParaRPr lang="ru-RU" sz="800" b="1">
              <a:solidFill>
                <a:srgbClr val="000000"/>
              </a:solidFill>
            </a:endParaRPr>
          </a:p>
        </p:txBody>
      </p:sp>
      <p:sp>
        <p:nvSpPr>
          <p:cNvPr id="42026" name="Заголовок 1"/>
          <p:cNvSpPr txBox="1">
            <a:spLocks/>
          </p:cNvSpPr>
          <p:nvPr/>
        </p:nvSpPr>
        <p:spPr bwMode="auto">
          <a:xfrm>
            <a:off x="4251325" y="1598613"/>
            <a:ext cx="35448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</a:pPr>
            <a:endParaRPr lang="ru-RU" altLang="ru-RU" sz="1300">
              <a:solidFill>
                <a:srgbClr val="404040"/>
              </a:solidFill>
            </a:endParaRPr>
          </a:p>
        </p:txBody>
      </p:sp>
      <p:sp>
        <p:nvSpPr>
          <p:cNvPr id="42027" name="Прямоугольник 2"/>
          <p:cNvSpPr>
            <a:spLocks noChangeArrowheads="1"/>
          </p:cNvSpPr>
          <p:nvPr/>
        </p:nvSpPr>
        <p:spPr bwMode="auto">
          <a:xfrm>
            <a:off x="623888" y="1281113"/>
            <a:ext cx="30861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Проводим собственные социологические исследования:</a:t>
            </a:r>
          </a:p>
        </p:txBody>
      </p:sp>
      <p:graphicFrame>
        <p:nvGraphicFramePr>
          <p:cNvPr id="42021" name="Object 37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42021" name="CorelDRAW" r:id="rId7" imgW="987840" imgH="855000" progId="">
              <p:embed/>
            </p:oleObj>
          </a:graphicData>
        </a:graphic>
      </p:graphicFrame>
      <p:sp>
        <p:nvSpPr>
          <p:cNvPr id="42028" name="Объект 2"/>
          <p:cNvSpPr txBox="1">
            <a:spLocks/>
          </p:cNvSpPr>
          <p:nvPr/>
        </p:nvSpPr>
        <p:spPr bwMode="auto">
          <a:xfrm>
            <a:off x="3563938" y="1635125"/>
            <a:ext cx="8628062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sz="2000">
                <a:latin typeface="Arial Narrow" pitchFamily="34" charset="0"/>
              </a:rPr>
              <a:t>Пособие по итогам первого  года исследования «Социальный портрет женщин, находящихся в трудной жизненной ситуации, обращающихся в кризисные центры, изучение их потребностей в услугах», результаты всероссийского социологического исследования 2016-2017гг.  (</a:t>
            </a:r>
            <a:r>
              <a:rPr lang="en-US" sz="2000">
                <a:latin typeface="Arial Narrow" pitchFamily="34" charset="0"/>
                <a:hlinkClick r:id="rId8"/>
              </a:rPr>
              <a:t>https://aistenok.org/media/uploads/2017/09/29/2.pdf</a:t>
            </a:r>
            <a:r>
              <a:rPr lang="ru-RU" sz="2000">
                <a:latin typeface="Arial Narrow" pitchFamily="34" charset="0"/>
              </a:rPr>
              <a:t> 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sz="2000">
                <a:latin typeface="Arial Narrow" pitchFamily="34" charset="0"/>
              </a:rPr>
              <a:t>Пособие по итогам второго года исследования «Социальный портрет женщин, находящихся в трудной жизненной ситуации, обращающихся в кризисные центры, изучение их потребностей в услугах», результаты всероссийского социологического исследования 2018-2019гг. (</a:t>
            </a:r>
            <a:r>
              <a:rPr lang="en-US" sz="2000">
                <a:latin typeface="Arial Narrow" pitchFamily="34" charset="0"/>
                <a:hlinkClick r:id="rId9"/>
              </a:rPr>
              <a:t>https://aistenok.org/media/uploads/2021/06/15/2.pdf</a:t>
            </a:r>
            <a:r>
              <a:rPr lang="ru-RU" sz="2000">
                <a:latin typeface="Arial Narrow" pitchFamily="34" charset="0"/>
              </a:rPr>
              <a:t> 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sz="2000">
                <a:latin typeface="Arial Narrow" pitchFamily="34" charset="0"/>
              </a:rPr>
              <a:t>«МНОГООБРАЗИЕ «ТРУДНОЙ ЖИЗНЕННОЙ СИТУАЦИИ» - в рамках международного конкурса молодых исследователей </a:t>
            </a:r>
            <a:r>
              <a:rPr lang="en-US" sz="2000">
                <a:latin typeface="Arial Narrow" pitchFamily="34" charset="0"/>
              </a:rPr>
              <a:t>ESOMAR «Research Got Talent»</a:t>
            </a:r>
            <a:r>
              <a:rPr lang="ru-RU" sz="2000">
                <a:latin typeface="Arial Narrow" pitchFamily="34" charset="0"/>
              </a:rPr>
              <a:t>, 2020г. (</a:t>
            </a:r>
            <a:r>
              <a:rPr lang="en-US" sz="2000">
                <a:latin typeface="Arial Narrow" pitchFamily="34" charset="0"/>
                <a:hlinkClick r:id="rId10"/>
              </a:rPr>
              <a:t>https://aistenok.org/media/uploads/2020/07/07/8_-_.pdf</a:t>
            </a:r>
            <a:r>
              <a:rPr lang="ru-RU" sz="2000">
                <a:latin typeface="Arial Narrow" pitchFamily="34" charset="0"/>
              </a:rPr>
              <a:t>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r>
              <a:rPr lang="ru-RU" sz="2000">
                <a:latin typeface="Arial Narrow" pitchFamily="34" charset="0"/>
              </a:rPr>
              <a:t>Оценка социальных результатов практики оказания помощи семьям с детьми – 2020г., в рамках повышения доказательной базы нашей практики. (</a:t>
            </a:r>
            <a:r>
              <a:rPr lang="en-US" sz="2000">
                <a:latin typeface="Arial Narrow" pitchFamily="34" charset="0"/>
                <a:hlinkClick r:id="rId11"/>
              </a:rPr>
              <a:t>https://aistenok.org/media/uploads/2021/02/16/tlmzwi.pdf</a:t>
            </a:r>
            <a:r>
              <a:rPr lang="ru-RU" sz="2000">
                <a:latin typeface="Arial Narrow" pitchFamily="34" charset="0"/>
              </a:rPr>
              <a:t>) </a:t>
            </a:r>
          </a:p>
        </p:txBody>
      </p:sp>
      <p:pic>
        <p:nvPicPr>
          <p:cNvPr id="16" name="Picture 2" descr="C:\Users\Владелец\Desktop\Алла\гранты\президентский\Президентский грант 2017-2018\IMG_0949-23-01-19-07-46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/>
            </a:extLst>
          </a:blip>
          <a:srcRect l="1620" t="5228" r="-1620" b="2339"/>
          <a:stretch/>
        </p:blipFill>
        <p:spPr bwMode="auto">
          <a:xfrm>
            <a:off x="333369" y="2850356"/>
            <a:ext cx="2825467" cy="2611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6C7EA9-F0FF-4DDD-80D2-F7094134E9B5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16325" y="1257300"/>
            <a:ext cx="8204200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4855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34860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61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62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63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56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rgbClr val="000000"/>
                </a:solidFill>
              </a:rPr>
              <a:t>СТАЖИРОВОЧНАЯ ПЛОЩАДКА </a:t>
            </a:r>
          </a:p>
          <a:p>
            <a:r>
              <a:rPr lang="ru-RU" sz="800" b="1">
                <a:solidFill>
                  <a:srgbClr val="000000"/>
                </a:solidFill>
              </a:rPr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>
                <a:solidFill>
                  <a:srgbClr val="000000"/>
                </a:solidFill>
              </a:rPr>
              <a:t>для руководителей СРЦ</a:t>
            </a:r>
            <a:endParaRPr lang="ru-RU" sz="800" b="1">
              <a:solidFill>
                <a:srgbClr val="000000"/>
              </a:solidFill>
            </a:endParaRPr>
          </a:p>
        </p:txBody>
      </p:sp>
      <p:sp>
        <p:nvSpPr>
          <p:cNvPr id="34857" name="Заголовок 1"/>
          <p:cNvSpPr txBox="1">
            <a:spLocks/>
          </p:cNvSpPr>
          <p:nvPr/>
        </p:nvSpPr>
        <p:spPr bwMode="auto">
          <a:xfrm>
            <a:off x="4251325" y="1598613"/>
            <a:ext cx="35448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</a:pPr>
            <a:endParaRPr lang="ru-RU" altLang="ru-RU" sz="1300">
              <a:solidFill>
                <a:srgbClr val="404040"/>
              </a:solidFill>
            </a:endParaRPr>
          </a:p>
        </p:txBody>
      </p:sp>
      <p:sp>
        <p:nvSpPr>
          <p:cNvPr id="34858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30861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С марта 2020 года МОО «Аистенок» является региональной площадкой по теме доказательности практик</a:t>
            </a:r>
          </a:p>
        </p:txBody>
      </p:sp>
      <p:graphicFrame>
        <p:nvGraphicFramePr>
          <p:cNvPr id="34852" name="Object 36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34852" name="CorelDRAW" r:id="rId7" imgW="987840" imgH="855000" progId="">
              <p:embed/>
            </p:oleObj>
          </a:graphicData>
        </a:graphic>
      </p:graphicFrame>
      <p:sp>
        <p:nvSpPr>
          <p:cNvPr id="34859" name="TextBox 3"/>
          <p:cNvSpPr txBox="1">
            <a:spLocks noChangeArrowheads="1"/>
          </p:cNvSpPr>
          <p:nvPr/>
        </p:nvSpPr>
        <p:spPr bwMode="auto">
          <a:xfrm>
            <a:off x="3876675" y="1306513"/>
            <a:ext cx="78390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 Narrow" pitchFamily="34" charset="0"/>
              </a:rPr>
              <a:t>В рамках проекта «Стандарт 2.0: комплексная поддержка СО НКО на пути повышения доказательности практик в сфере детства» (АНО «Эволюция и филантропия» сформировано 6 региональных площадок.    </a:t>
            </a:r>
          </a:p>
          <a:p>
            <a:endParaRPr lang="ru-RU" sz="2000">
              <a:latin typeface="Arial Narrow" pitchFamily="34" charset="0"/>
            </a:endParaRPr>
          </a:p>
          <a:p>
            <a:r>
              <a:rPr lang="ru-RU" sz="2000">
                <a:latin typeface="Arial Narrow" pitchFamily="34" charset="0"/>
              </a:rPr>
              <a:t>Региональные представители выступают «проводниками» темы доказательности социальных практик сферы детства, методологии Стандарта доказательности практик сферы детства на региональном уровне.</a:t>
            </a:r>
          </a:p>
          <a:p>
            <a:endParaRPr lang="ru-RU" sz="2000">
              <a:latin typeface="Arial Narrow" pitchFamily="34" charset="0"/>
            </a:endParaRPr>
          </a:p>
          <a:p>
            <a:r>
              <a:rPr lang="ru-RU" sz="2000">
                <a:latin typeface="Arial Narrow" pitchFamily="34" charset="0"/>
              </a:rPr>
              <a:t>Региональные площадки представлены в Томске, Череповце, Санкт-Петербурге, Тамбове, Кирове и Екатеринбурге. В Екатеринбурге региональная площадка представлена на базе нашего Ресурсного центра.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3A147-0A34-4ED8-901F-0D2D92E1833E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7704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27709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10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11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712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705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51325" y="1598613"/>
            <a:ext cx="3544888" cy="396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07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30861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С 2018 года мы развиваем свою деятельность в направлении доказательного подхода:</a:t>
            </a:r>
          </a:p>
        </p:txBody>
      </p:sp>
      <p:graphicFrame>
        <p:nvGraphicFramePr>
          <p:cNvPr id="27701" name="Object 53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27701" name="CorelDRAW" r:id="rId7" imgW="987840" imgH="855000" progId="">
              <p:embed/>
            </p:oleObj>
          </a:graphicData>
        </a:graphic>
      </p:graphicFrame>
      <p:sp>
        <p:nvSpPr>
          <p:cNvPr id="27708" name="TextBox 3"/>
          <p:cNvSpPr txBox="1">
            <a:spLocks noChangeArrowheads="1"/>
          </p:cNvSpPr>
          <p:nvPr/>
        </p:nvSpPr>
        <p:spPr bwMode="auto">
          <a:xfrm>
            <a:off x="4040188" y="1082675"/>
            <a:ext cx="761365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Arial Narrow" pitchFamily="34" charset="0"/>
              </a:rPr>
              <a:t>В 2018 г.:</a:t>
            </a:r>
          </a:p>
          <a:p>
            <a:pPr algn="just"/>
            <a:endParaRPr lang="ru-RU" sz="800" b="1">
              <a:latin typeface="Arial Narrow" pitchFamily="34" charset="0"/>
            </a:endParaRPr>
          </a:p>
          <a:p>
            <a:pPr algn="just"/>
            <a:r>
              <a:rPr lang="ru-RU" sz="2400"/>
              <a:t>В качестве грантополучателя конкурса «Семейный Фарватер – 2016» ( БФ Елены и Геннадия Тимченко) составили описание практики</a:t>
            </a:r>
          </a:p>
          <a:p>
            <a:pPr algn="just"/>
            <a:endParaRPr lang="ru-RU" sz="2400">
              <a:latin typeface="Arial Narrow" pitchFamily="34" charset="0"/>
            </a:endParaRPr>
          </a:p>
          <a:p>
            <a:pPr algn="just"/>
            <a:r>
              <a:rPr lang="ru-RU" sz="2400">
                <a:latin typeface="Arial Narrow" pitchFamily="34" charset="0"/>
              </a:rPr>
              <a:t>Стали участниками в проекте «ПИОН-регион»- Система измерения и оценки для программ в области социального сиротства (АНО «Эволюция и Филантропия»)</a:t>
            </a:r>
          </a:p>
          <a:p>
            <a:endParaRPr lang="ru-RU" sz="2400">
              <a:latin typeface="Arial Narrow" pitchFamily="34" charset="0"/>
            </a:endParaRPr>
          </a:p>
          <a:p>
            <a:r>
              <a:rPr lang="ru-RU" sz="2400">
                <a:latin typeface="Arial Narrow" pitchFamily="34" charset="0"/>
              </a:rPr>
              <a:t>Участвовали в обсуждении Стандарта доказательности социальных практик на Круглом столе в г. Екатеринбург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F9265-9960-48AF-8CEE-B9E0C8EA1699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55963" y="1497013"/>
            <a:ext cx="8440737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203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6207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08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09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10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04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771900" y="1598613"/>
            <a:ext cx="7753350" cy="396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just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latin typeface="Arial" charset="0"/>
                <a:cs typeface="Arial" charset="0"/>
              </a:rPr>
              <a:t>Объединить усилия и развить потенциал профессионального сообщества государственных, некоммерческих и религиозных организаций, работающих в сфере защиты семьи и детства, а также имеющих в составе своих организаций приюты для женщин с детьми.</a:t>
            </a:r>
          </a:p>
          <a:p>
            <a:pPr marL="171450" indent="-171450" algn="just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Организация и проведение масштабных мероприятий (конференций, форумов), </a:t>
            </a:r>
            <a:r>
              <a:rPr lang="ru-RU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направленных на </a:t>
            </a:r>
            <a:r>
              <a:rPr lang="ru-RU" sz="1800" dirty="0">
                <a:solidFill>
                  <a:srgbClr val="000000"/>
                </a:solidFill>
                <a:latin typeface="Arial" charset="0"/>
                <a:cs typeface="Arial" charset="0"/>
              </a:rPr>
              <a:t>создание условий для обмена опытом, адаптации лучших социальных практик под специфику региона.</a:t>
            </a:r>
            <a:endParaRPr lang="ru-RU" sz="1800" dirty="0">
              <a:latin typeface="Arial" charset="0"/>
              <a:cs typeface="Arial" charset="0"/>
            </a:endParaRPr>
          </a:p>
          <a:p>
            <a:pPr marL="171450" indent="-171450" algn="just" fontAlgn="auto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latin typeface="Arial" charset="0"/>
                <a:cs typeface="Arial" charset="0"/>
              </a:rPr>
              <a:t>Укрепить </a:t>
            </a:r>
            <a:r>
              <a:rPr lang="ru-RU" sz="1800" dirty="0">
                <a:latin typeface="Arial" charset="0"/>
                <a:cs typeface="Arial" charset="0"/>
              </a:rPr>
              <a:t>профессиональный и административный потенциал СОНКО, укрепив социальное </a:t>
            </a:r>
            <a:r>
              <a:rPr lang="ru-RU" sz="1800" dirty="0" smtClean="0">
                <a:latin typeface="Arial" charset="0"/>
                <a:cs typeface="Arial" charset="0"/>
              </a:rPr>
              <a:t>партнерство с </a:t>
            </a:r>
            <a:r>
              <a:rPr lang="ru-RU" sz="1800" dirty="0">
                <a:latin typeface="Arial" charset="0"/>
                <a:cs typeface="Arial" charset="0"/>
              </a:rPr>
              <a:t>властью и бизнесом для реализации проектов помощи детям и семьям.</a:t>
            </a:r>
          </a:p>
          <a:p>
            <a:pPr marL="171450" indent="-171450" algn="just" fontAlgn="auto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latin typeface="Arial" charset="0"/>
              </a:rPr>
              <a:t>Развить </a:t>
            </a:r>
            <a:r>
              <a:rPr lang="ru-RU" sz="1800" dirty="0">
                <a:latin typeface="Arial" charset="0"/>
              </a:rPr>
              <a:t>и расширить спектр социальных услуг благодаря эффективному межсекторному взаимодействию в сфере защиты семьи и детства. </a:t>
            </a:r>
            <a:endParaRPr lang="ru-RU" sz="1800" dirty="0"/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altLang="ru-RU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6" name="Прямоугольник 2"/>
          <p:cNvSpPr>
            <a:spLocks noChangeArrowheads="1"/>
          </p:cNvSpPr>
          <p:nvPr/>
        </p:nvSpPr>
        <p:spPr bwMode="auto">
          <a:xfrm>
            <a:off x="374650" y="1552575"/>
            <a:ext cx="30861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Задачи Ресурсного центра МОО «Аистенок» по отношению к профессиональному сообществу:</a:t>
            </a:r>
          </a:p>
        </p:txBody>
      </p:sp>
      <p:graphicFrame>
        <p:nvGraphicFramePr>
          <p:cNvPr id="6200" name="Object 56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6200" name="CorelDRAW" r:id="rId7" imgW="987840" imgH="855000" progId="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524A58-0CB3-49DC-B8E2-8FD95E3FDCCE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3048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43054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55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56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57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49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rgbClr val="000000"/>
                </a:solidFill>
              </a:rPr>
              <a:t>СТАЖИРОВОЧНАЯ ПЛОЩАДКА </a:t>
            </a:r>
          </a:p>
          <a:p>
            <a:r>
              <a:rPr lang="ru-RU" sz="800" b="1">
                <a:solidFill>
                  <a:srgbClr val="000000"/>
                </a:solidFill>
              </a:rPr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>
                <a:solidFill>
                  <a:srgbClr val="000000"/>
                </a:solidFill>
              </a:rPr>
              <a:t>для руководителей СРЦ</a:t>
            </a:r>
            <a:endParaRPr lang="ru-RU" sz="800" b="1">
              <a:solidFill>
                <a:srgbClr val="000000"/>
              </a:solidFill>
            </a:endParaRPr>
          </a:p>
        </p:txBody>
      </p:sp>
      <p:sp>
        <p:nvSpPr>
          <p:cNvPr id="43050" name="Заголовок 1"/>
          <p:cNvSpPr txBox="1">
            <a:spLocks/>
          </p:cNvSpPr>
          <p:nvPr/>
        </p:nvSpPr>
        <p:spPr bwMode="auto">
          <a:xfrm>
            <a:off x="4251325" y="1598613"/>
            <a:ext cx="35448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</a:pPr>
            <a:endParaRPr lang="ru-RU" altLang="ru-RU" sz="1300">
              <a:solidFill>
                <a:srgbClr val="404040"/>
              </a:solidFill>
            </a:endParaRPr>
          </a:p>
        </p:txBody>
      </p:sp>
      <p:sp>
        <p:nvSpPr>
          <p:cNvPr id="43051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3086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Участие позволило нам:</a:t>
            </a:r>
          </a:p>
        </p:txBody>
      </p:sp>
      <p:graphicFrame>
        <p:nvGraphicFramePr>
          <p:cNvPr id="43045" name="Object 37"/>
          <p:cNvGraphicFramePr>
            <a:graphicFrameLocks noChangeAspect="1"/>
          </p:cNvGraphicFramePr>
          <p:nvPr/>
        </p:nvGraphicFramePr>
        <p:xfrm>
          <a:off x="315913" y="5861050"/>
          <a:ext cx="922337" cy="800100"/>
        </p:xfrm>
        <a:graphic>
          <a:graphicData uri="http://schemas.openxmlformats.org/presentationml/2006/ole">
            <p:oleObj spid="_x0000_s43045" name="CorelDRAW" r:id="rId7" imgW="987840" imgH="855000" progId="">
              <p:embed/>
            </p:oleObj>
          </a:graphicData>
        </a:graphic>
      </p:graphicFrame>
      <p:sp>
        <p:nvSpPr>
          <p:cNvPr id="43052" name="TextBox 3"/>
          <p:cNvSpPr txBox="1">
            <a:spLocks noChangeArrowheads="1"/>
          </p:cNvSpPr>
          <p:nvPr/>
        </p:nvSpPr>
        <p:spPr bwMode="auto">
          <a:xfrm>
            <a:off x="4251325" y="1414463"/>
            <a:ext cx="75295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Выстроить логическую модель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Построить и прописать дерево проблем и дерево результатов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Прописать цепочку социальных результатов 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Разработать показатели к каждому уровню результатов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Провести анализ стейкхолдеров </a:t>
            </a:r>
          </a:p>
        </p:txBody>
      </p:sp>
      <p:pic>
        <p:nvPicPr>
          <p:cNvPr id="43053" name="Picture 29" descr="C:\Users\AdminLocal\Desktop\Безымянный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7750" y="4316413"/>
            <a:ext cx="1095533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FFBE09-935E-4821-9692-C1A9D69F2292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9166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49171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72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73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74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67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rgbClr val="000000"/>
                </a:solidFill>
              </a:rPr>
              <a:t>СТАЖИРОВОЧНАЯ ПЛОЩАДКА </a:t>
            </a:r>
          </a:p>
          <a:p>
            <a:r>
              <a:rPr lang="ru-RU" sz="800" b="1">
                <a:solidFill>
                  <a:srgbClr val="000000"/>
                </a:solidFill>
              </a:rPr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>
                <a:solidFill>
                  <a:srgbClr val="000000"/>
                </a:solidFill>
              </a:rPr>
              <a:t>для руководителей СРЦ</a:t>
            </a:r>
            <a:endParaRPr lang="ru-RU" sz="800" b="1">
              <a:solidFill>
                <a:srgbClr val="000000"/>
              </a:solidFill>
            </a:endParaRPr>
          </a:p>
        </p:txBody>
      </p:sp>
      <p:sp>
        <p:nvSpPr>
          <p:cNvPr id="49168" name="Заголовок 1"/>
          <p:cNvSpPr txBox="1">
            <a:spLocks/>
          </p:cNvSpPr>
          <p:nvPr/>
        </p:nvSpPr>
        <p:spPr bwMode="auto">
          <a:xfrm>
            <a:off x="4251325" y="1598613"/>
            <a:ext cx="35448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</a:pPr>
            <a:endParaRPr lang="ru-RU" altLang="ru-RU" sz="1300">
              <a:solidFill>
                <a:srgbClr val="404040"/>
              </a:solidFill>
            </a:endParaRPr>
          </a:p>
        </p:txBody>
      </p:sp>
      <p:sp>
        <p:nvSpPr>
          <p:cNvPr id="49169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3086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 b="1">
                <a:solidFill>
                  <a:srgbClr val="922647"/>
                </a:solidFill>
                <a:latin typeface="Arial Narrow" pitchFamily="34" charset="0"/>
              </a:rPr>
              <a:t>В 2019 г. </a:t>
            </a:r>
          </a:p>
        </p:txBody>
      </p:sp>
      <p:graphicFrame>
        <p:nvGraphicFramePr>
          <p:cNvPr id="49163" name="Object 11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49163" name="CorelDRAW" r:id="rId7" imgW="987840" imgH="855000" progId="">
              <p:embed/>
            </p:oleObj>
          </a:graphicData>
        </a:graphic>
      </p:graphicFrame>
      <p:sp>
        <p:nvSpPr>
          <p:cNvPr id="49170" name="TextBox 3"/>
          <p:cNvSpPr txBox="1">
            <a:spLocks noChangeArrowheads="1"/>
          </p:cNvSpPr>
          <p:nvPr/>
        </p:nvSpPr>
        <p:spPr bwMode="auto">
          <a:xfrm>
            <a:off x="3989388" y="1489075"/>
            <a:ext cx="7548562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 sz="2400">
                <a:latin typeface="Arial Narrow" pitchFamily="34" charset="0"/>
              </a:rPr>
              <a:t>Стали участниками пилотной инициативы БФ Тимченко «Пойдемте в Банк!»</a:t>
            </a:r>
          </a:p>
          <a:p>
            <a:r>
              <a:rPr lang="ru-RU" sz="2400">
                <a:latin typeface="Arial Narrow" pitchFamily="34" charset="0"/>
              </a:rPr>
              <a:t> </a:t>
            </a:r>
          </a:p>
          <a:p>
            <a:r>
              <a:rPr lang="ru-RU" sz="2400">
                <a:latin typeface="Arial Narrow" pitchFamily="34" charset="0"/>
              </a:rPr>
              <a:t>Наша  практика «Сохраним семью для ребенка» прошла процедуру верификации.</a:t>
            </a:r>
          </a:p>
          <a:p>
            <a:r>
              <a:rPr lang="ru-RU" sz="2400">
                <a:latin typeface="Arial Narrow" pitchFamily="34" charset="0"/>
              </a:rPr>
              <a:t> </a:t>
            </a:r>
          </a:p>
          <a:p>
            <a:r>
              <a:rPr lang="ru-RU" sz="2400">
                <a:latin typeface="Arial Narrow" pitchFamily="34" charset="0"/>
              </a:rPr>
              <a:t>И была внесена в реестр доказательных практик :	 </a:t>
            </a:r>
            <a:r>
              <a:rPr lang="ru-RU" sz="2400">
                <a:latin typeface="Arial Narrow" pitchFamily="34" charset="0"/>
                <a:hlinkClick r:id="rId8"/>
              </a:rPr>
              <a:t>https://deti.timchenkofoundation.org/2020/04/07/sohranim-semju-dlja-rebenka/</a:t>
            </a:r>
            <a:r>
              <a:rPr lang="ru-RU" sz="2400">
                <a:latin typeface="Arial Narrow" pitchFamily="34" charset="0"/>
              </a:rPr>
              <a:t> </a:t>
            </a:r>
          </a:p>
          <a:p>
            <a:endParaRPr lang="ru-RU" sz="2400">
              <a:latin typeface="Arial Narrow" pitchFamily="34" charset="0"/>
            </a:endParaRPr>
          </a:p>
          <a:p>
            <a:pPr algn="r"/>
            <a:r>
              <a:rPr lang="ru-RU" sz="2400">
                <a:latin typeface="Arial Narrow" pitchFamily="34" charset="0"/>
              </a:rPr>
              <a:t>В ноябре 2021г. описание практики было подано на повышение уровня доказательности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C44906-DC4A-4A3F-BB7B-C8264CEEA5BA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1214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51220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1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2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3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15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rgbClr val="000000"/>
                </a:solidFill>
              </a:rPr>
              <a:t>СТАЖИРОВОЧНАЯ ПЛОЩАДКА </a:t>
            </a:r>
          </a:p>
          <a:p>
            <a:r>
              <a:rPr lang="ru-RU" sz="800" b="1">
                <a:solidFill>
                  <a:srgbClr val="000000"/>
                </a:solidFill>
              </a:rPr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>
                <a:solidFill>
                  <a:srgbClr val="000000"/>
                </a:solidFill>
              </a:rPr>
              <a:t>для руководителей СРЦ</a:t>
            </a:r>
            <a:endParaRPr lang="ru-RU" sz="800" b="1">
              <a:solidFill>
                <a:srgbClr val="000000"/>
              </a:solidFill>
            </a:endParaRPr>
          </a:p>
        </p:txBody>
      </p:sp>
      <p:sp>
        <p:nvSpPr>
          <p:cNvPr id="51216" name="Заголовок 1"/>
          <p:cNvSpPr txBox="1">
            <a:spLocks/>
          </p:cNvSpPr>
          <p:nvPr/>
        </p:nvSpPr>
        <p:spPr bwMode="auto">
          <a:xfrm>
            <a:off x="4251325" y="1598613"/>
            <a:ext cx="35448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</a:pPr>
            <a:endParaRPr lang="ru-RU" altLang="ru-RU" sz="1300">
              <a:solidFill>
                <a:srgbClr val="404040"/>
              </a:solidFill>
            </a:endParaRPr>
          </a:p>
        </p:txBody>
      </p:sp>
      <p:sp>
        <p:nvSpPr>
          <p:cNvPr id="51217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3086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Описание в доказательном подходе:</a:t>
            </a:r>
          </a:p>
        </p:txBody>
      </p:sp>
      <p:graphicFrame>
        <p:nvGraphicFramePr>
          <p:cNvPr id="51211" name="Object 11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51211" name="CorelDRAW" r:id="rId7" imgW="987840" imgH="855000" progId="">
              <p:embed/>
            </p:oleObj>
          </a:graphicData>
        </a:graphic>
      </p:graphicFrame>
      <p:pic>
        <p:nvPicPr>
          <p:cNvPr id="5121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50350" y="1836738"/>
            <a:ext cx="2841625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794125" y="1196975"/>
            <a:ext cx="5248275" cy="544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>
                <a:latin typeface="Arial Narrow" pitchFamily="34" charset="0"/>
              </a:rPr>
              <a:t>Структура описания и анализа практики в соответствии с доказательным подходом</a:t>
            </a:r>
          </a:p>
          <a:p>
            <a:endParaRPr lang="ru-RU" sz="1400">
              <a:latin typeface="Arial Narrow" pitchFamily="34" charset="0"/>
            </a:endParaRPr>
          </a:p>
          <a:p>
            <a:r>
              <a:rPr lang="ru-RU" sz="2400">
                <a:latin typeface="Arial Narrow" pitchFamily="34" charset="0"/>
              </a:rPr>
              <a:t>Оценка полноты и достоверности  сведений о степени достижения заявленных социальных результатов</a:t>
            </a:r>
          </a:p>
          <a:p>
            <a:endParaRPr lang="ru-RU" sz="1400">
              <a:latin typeface="Arial Narrow" pitchFamily="34" charset="0"/>
            </a:endParaRPr>
          </a:p>
          <a:p>
            <a:r>
              <a:rPr lang="ru-RU" sz="2400" b="1">
                <a:latin typeface="Arial Narrow" pitchFamily="34" charset="0"/>
              </a:rPr>
              <a:t>Элементы: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Регламентированность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Обоснованность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Результативность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Убедительность доказательств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FE11AD-A6E7-4DE2-83FA-8CF936F4E6F1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0191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50197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8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9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200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192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rgbClr val="000000"/>
                </a:solidFill>
              </a:rPr>
              <a:t>СТАЖИРОВОЧНАЯ ПЛОЩАДКА </a:t>
            </a:r>
          </a:p>
          <a:p>
            <a:r>
              <a:rPr lang="ru-RU" sz="800" b="1">
                <a:solidFill>
                  <a:srgbClr val="000000"/>
                </a:solidFill>
              </a:rPr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>
                <a:solidFill>
                  <a:srgbClr val="000000"/>
                </a:solidFill>
              </a:rPr>
              <a:t>для руководителей СРЦ</a:t>
            </a:r>
            <a:endParaRPr lang="ru-RU" sz="800" b="1">
              <a:solidFill>
                <a:srgbClr val="000000"/>
              </a:solidFill>
            </a:endParaRPr>
          </a:p>
        </p:txBody>
      </p:sp>
      <p:sp>
        <p:nvSpPr>
          <p:cNvPr id="50193" name="Заголовок 1"/>
          <p:cNvSpPr txBox="1">
            <a:spLocks/>
          </p:cNvSpPr>
          <p:nvPr/>
        </p:nvSpPr>
        <p:spPr bwMode="auto">
          <a:xfrm>
            <a:off x="4251325" y="1598613"/>
            <a:ext cx="35448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</a:pPr>
            <a:endParaRPr lang="ru-RU" altLang="ru-RU" sz="1300">
              <a:solidFill>
                <a:srgbClr val="404040"/>
              </a:solidFill>
            </a:endParaRPr>
          </a:p>
        </p:txBody>
      </p:sp>
      <p:sp>
        <p:nvSpPr>
          <p:cNvPr id="50194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3086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В рамках работы региональной площадки:</a:t>
            </a:r>
          </a:p>
        </p:txBody>
      </p:sp>
      <p:graphicFrame>
        <p:nvGraphicFramePr>
          <p:cNvPr id="50188" name="Object 12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50188" name="CorelDRAW" r:id="rId7" imgW="987840" imgH="855000" progId="">
              <p:embed/>
            </p:oleObj>
          </a:graphicData>
        </a:graphic>
      </p:graphicFrame>
      <p:pic>
        <p:nvPicPr>
          <p:cNvPr id="50195" name="Picture 9" descr="C:\Users\AdminLocal\Downloads\IMG_7583.jpg"/>
          <p:cNvPicPr>
            <a:picLocks noChangeAspect="1" noChangeArrowheads="1"/>
          </p:cNvPicPr>
          <p:nvPr/>
        </p:nvPicPr>
        <p:blipFill>
          <a:blip r:embed="rId8"/>
          <a:srcRect t="5035" b="4488"/>
          <a:stretch>
            <a:fillRect/>
          </a:stretch>
        </p:blipFill>
        <p:spPr bwMode="auto">
          <a:xfrm>
            <a:off x="6176963" y="4256088"/>
            <a:ext cx="523557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6" name="TextBox 3"/>
          <p:cNvSpPr txBox="1">
            <a:spLocks noChangeArrowheads="1"/>
          </p:cNvSpPr>
          <p:nvPr/>
        </p:nvSpPr>
        <p:spPr bwMode="auto">
          <a:xfrm>
            <a:off x="3781425" y="1322388"/>
            <a:ext cx="807878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000">
                <a:latin typeface="Arial Narrow" pitchFamily="34" charset="0"/>
              </a:rPr>
              <a:t>Продвигаем тему доказательного подхода в социальных проектах на уровне Свердловской области</a:t>
            </a:r>
          </a:p>
          <a:p>
            <a:pPr marL="342900" indent="-342900">
              <a:buFont typeface="Arial" charset="0"/>
              <a:buChar char="•"/>
            </a:pPr>
            <a:endParaRPr lang="ru-RU" sz="2000">
              <a:latin typeface="Arial Narrow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000">
                <a:latin typeface="Arial Narrow" pitchFamily="34" charset="0"/>
              </a:rPr>
              <a:t>Принимаем участие и делимся опытом на семинарах и вебинарах Федерального масштаба </a:t>
            </a:r>
          </a:p>
          <a:p>
            <a:pPr marL="342900" indent="-342900">
              <a:buFont typeface="Arial" charset="0"/>
              <a:buChar char="•"/>
            </a:pPr>
            <a:endParaRPr lang="ru-RU" sz="2000">
              <a:latin typeface="Arial Narrow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000">
                <a:latin typeface="Arial Narrow" pitchFamily="34" charset="0"/>
              </a:rPr>
              <a:t>Содействуем развитию доказательного подхода в собственной организации и организациях –партнерах, имеющих на своей базе приюты для матерей с детьми.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9850B-132B-45BF-AD38-E5D927073A26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3610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23616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17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18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19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611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51325" y="1598613"/>
            <a:ext cx="3544888" cy="396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13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30861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МОО «Аистенок» является ресурсной базой для прохождения практики студентов социальных специальностей </a:t>
            </a:r>
          </a:p>
        </p:txBody>
      </p:sp>
      <p:graphicFrame>
        <p:nvGraphicFramePr>
          <p:cNvPr id="23607" name="Object 55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23607" name="CorelDRAW" r:id="rId7" imgW="987840" imgH="855000" progId="">
              <p:embed/>
            </p:oleObj>
          </a:graphicData>
        </a:graphic>
      </p:graphicFrame>
      <p:sp>
        <p:nvSpPr>
          <p:cNvPr id="23614" name="TextBox 3"/>
          <p:cNvSpPr txBox="1">
            <a:spLocks noChangeArrowheads="1"/>
          </p:cNvSpPr>
          <p:nvPr/>
        </p:nvSpPr>
        <p:spPr bwMode="auto">
          <a:xfrm>
            <a:off x="3913188" y="1598613"/>
            <a:ext cx="52308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400" b="1">
                <a:latin typeface="Arial Narrow" pitchFamily="34" charset="0"/>
              </a:rPr>
              <a:t>Ежегодно  студенты разных курсов приходят к нам</a:t>
            </a:r>
            <a:r>
              <a:rPr lang="ru-RU" sz="2400">
                <a:latin typeface="Arial Narrow" pitchFamily="34" charset="0"/>
              </a:rPr>
              <a:t>:</a:t>
            </a:r>
          </a:p>
          <a:p>
            <a:pPr marL="285750" indent="-285750">
              <a:buFont typeface="Arial" charset="0"/>
              <a:buChar char="•"/>
            </a:pPr>
            <a:endParaRPr lang="ru-RU" sz="2400">
              <a:latin typeface="Arial Narrow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Вместе с преподавателем на открытый урок для «погружения в среду НКО»</a:t>
            </a:r>
            <a:br>
              <a:rPr lang="ru-RU" sz="2400">
                <a:latin typeface="Arial Narrow" pitchFamily="34" charset="0"/>
              </a:rPr>
            </a:br>
            <a:r>
              <a:rPr lang="ru-RU" sz="2400">
                <a:latin typeface="Arial Narrow" pitchFamily="34" charset="0"/>
              </a:rPr>
              <a:t>Для прохождения производственной практики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Для прохождения преддипломной практики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Для проведения практических  исследований для написания курсовых и дипломных работ  </a:t>
            </a:r>
          </a:p>
        </p:txBody>
      </p:sp>
      <p:pic>
        <p:nvPicPr>
          <p:cNvPr id="23615" name="Picture 43" descr="C:\Users\AdminLocal\Desktop\b77da054d88b615f69da998004fb4db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94788" y="2613025"/>
            <a:ext cx="2992437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32DF7-52E5-4408-952D-5FFFC1E92487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6680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26686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87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88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89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81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51325" y="1598613"/>
            <a:ext cx="3544888" cy="396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677" name="Object 53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26677" name="CorelDRAW" r:id="rId7" imgW="987840" imgH="855000" progId="">
              <p:embed/>
            </p:oleObj>
          </a:graphicData>
        </a:graphic>
      </p:graphicFrame>
      <p:sp>
        <p:nvSpPr>
          <p:cNvPr id="26683" name="Прямоугольник 2"/>
          <p:cNvSpPr>
            <a:spLocks noChangeArrowheads="1"/>
          </p:cNvSpPr>
          <p:nvPr/>
        </p:nvSpPr>
        <p:spPr bwMode="auto">
          <a:xfrm>
            <a:off x="490538" y="1608138"/>
            <a:ext cx="30861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МОО «Аистенок» является ресурсной базой для прохождения практики студентов социальных специальностей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2550" y="1290638"/>
            <a:ext cx="78073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 Narrow" pitchFamily="34" charset="0"/>
                <a:cs typeface="+mn-cs"/>
              </a:rPr>
              <a:t>Прохождение практики включает в себя: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Arial Narrow" pitchFamily="34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Arial Narrow" pitchFamily="34" charset="0"/>
                <a:cs typeface="+mn-cs"/>
              </a:rPr>
              <a:t>Знакомство с уставными документами организации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Arial Narrow" pitchFamily="34" charset="0"/>
                <a:cs typeface="+mn-cs"/>
              </a:rPr>
              <a:t>Знакомство с результатами исследований, проводимых организацией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Arial Narrow" pitchFamily="34" charset="0"/>
                <a:cs typeface="+mn-cs"/>
              </a:rPr>
              <a:t>Знакомство с сотрудниками и направлениями деятельности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Arial Narrow" pitchFamily="34" charset="0"/>
                <a:cs typeface="+mn-cs"/>
              </a:rPr>
              <a:t>Помощь сотрудникам организации с выполнением разного функционала (выдача вещей на гуманитарном складе, документооборот, административная помощь и т.д.) </a:t>
            </a:r>
            <a:endParaRPr lang="ru-RU" sz="2400" dirty="0">
              <a:latin typeface="Arial Narrow" pitchFamily="34" charset="0"/>
              <a:cs typeface="+mn-cs"/>
            </a:endParaRPr>
          </a:p>
        </p:txBody>
      </p:sp>
      <p:sp>
        <p:nvSpPr>
          <p:cNvPr id="26685" name="TextBox 14"/>
          <p:cNvSpPr txBox="1">
            <a:spLocks noChangeArrowheads="1"/>
          </p:cNvSpPr>
          <p:nvPr/>
        </p:nvSpPr>
        <p:spPr bwMode="auto">
          <a:xfrm>
            <a:off x="4930775" y="5630863"/>
            <a:ext cx="6929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 Narrow" pitchFamily="34" charset="0"/>
              </a:rPr>
              <a:t>Для организации это возможность «вырастить» специалистов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D8C57-0733-4E60-A221-5BA68DB18CB0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5416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15421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22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23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24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417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51325" y="1598613"/>
            <a:ext cx="3544888" cy="396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19" name="Прямоугольник 2"/>
          <p:cNvSpPr>
            <a:spLocks noChangeArrowheads="1"/>
          </p:cNvSpPr>
          <p:nvPr/>
        </p:nvSpPr>
        <p:spPr bwMode="auto">
          <a:xfrm>
            <a:off x="395288" y="2179638"/>
            <a:ext cx="60340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922647"/>
                </a:solidFill>
                <a:latin typeface="Arial Narrow" pitchFamily="34" charset="0"/>
              </a:rPr>
              <a:t>Семейный ресурсный центр МОО «Аистенок» для волонтеров:</a:t>
            </a:r>
          </a:p>
        </p:txBody>
      </p:sp>
      <p:graphicFrame>
        <p:nvGraphicFramePr>
          <p:cNvPr id="15413" name="Object 53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15413" name="CorelDRAW" r:id="rId7" imgW="987840" imgH="85500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08738" y="3781425"/>
            <a:ext cx="4456112" cy="1827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Arial Narrow" pitchFamily="34" charset="0"/>
              </a:rPr>
              <a:t>ПРОДВИЖЕНИЕ ИДЕЙ </a:t>
            </a:r>
          </a:p>
          <a:p>
            <a:pPr algn="ctr"/>
            <a:r>
              <a:rPr lang="ru-RU" sz="2400" b="1">
                <a:latin typeface="Arial Narrow" pitchFamily="34" charset="0"/>
              </a:rPr>
              <a:t>ЭФФЕКТИВНОЙ</a:t>
            </a:r>
          </a:p>
          <a:p>
            <a:pPr algn="ctr"/>
            <a:r>
              <a:rPr lang="ru-RU" sz="2400" b="1">
                <a:latin typeface="Arial Narrow" pitchFamily="34" charset="0"/>
              </a:rPr>
              <a:t>СИСТЕМНОЙ</a:t>
            </a:r>
          </a:p>
          <a:p>
            <a:pPr algn="ctr"/>
            <a:r>
              <a:rPr lang="ru-RU" sz="2400" b="1">
                <a:latin typeface="Arial Narrow" pitchFamily="34" charset="0"/>
              </a:rPr>
              <a:t>БЛАГОТВОРИТЕЛЬНОСТИ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C2FCB-BE99-4428-9C50-9D55AD12B621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9278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9285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86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87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88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79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51325" y="1598613"/>
            <a:ext cx="3544888" cy="396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81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3086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В 2006 г. был запущен пилотный проект «Здравствуй, малыш!»</a:t>
            </a:r>
          </a:p>
        </p:txBody>
      </p:sp>
      <p:graphicFrame>
        <p:nvGraphicFramePr>
          <p:cNvPr id="9275" name="Object 59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9275" name="CorelDRAW" r:id="rId7" imgW="987840" imgH="855000" progId="">
              <p:embed/>
            </p:oleObj>
          </a:graphicData>
        </a:graphic>
      </p:graphicFrame>
      <p:sp>
        <p:nvSpPr>
          <p:cNvPr id="9282" name="TextBox 3"/>
          <p:cNvSpPr txBox="1">
            <a:spLocks noChangeArrowheads="1"/>
          </p:cNvSpPr>
          <p:nvPr/>
        </p:nvSpPr>
        <p:spPr bwMode="auto">
          <a:xfrm>
            <a:off x="3836988" y="4586288"/>
            <a:ext cx="758507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 Narrow" pitchFamily="34" charset="0"/>
              </a:rPr>
              <a:t>В рамках проекта была создана постоянная волонтерская служба для работы с отказными детьми в стационаре детской больницы.</a:t>
            </a:r>
          </a:p>
          <a:p>
            <a:pPr algn="ctr"/>
            <a:r>
              <a:rPr lang="ru-RU" sz="1000">
                <a:latin typeface="Arial Narrow" pitchFamily="34" charset="0"/>
              </a:rPr>
              <a:t> </a:t>
            </a:r>
          </a:p>
          <a:p>
            <a:pPr algn="ctr"/>
            <a:r>
              <a:rPr lang="ru-RU" sz="2000" b="1">
                <a:latin typeface="Arial Narrow" pitchFamily="34" charset="0"/>
              </a:rPr>
              <a:t>Цель: </a:t>
            </a:r>
            <a:r>
              <a:rPr lang="ru-RU" sz="2000">
                <a:latin typeface="Arial Narrow" pitchFamily="34" charset="0"/>
              </a:rPr>
              <a:t>сохранение психо-эмоционального здоровья детей и содействие их семейному  жизнеустройству</a:t>
            </a:r>
          </a:p>
        </p:txBody>
      </p:sp>
      <p:pic>
        <p:nvPicPr>
          <p:cNvPr id="928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02625" y="1546225"/>
            <a:ext cx="301783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8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9063" y="1316038"/>
            <a:ext cx="376555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760BD-D26F-4496-B696-BDF37EE8D1F3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3370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13375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6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7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8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71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51325" y="1598613"/>
            <a:ext cx="3544888" cy="396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73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30861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Для этого была разработана программа подготовки и системной работы с волонтерами:</a:t>
            </a:r>
          </a:p>
        </p:txBody>
      </p:sp>
      <p:graphicFrame>
        <p:nvGraphicFramePr>
          <p:cNvPr id="13367" name="Object 55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13367" name="CorelDRAW" r:id="rId7" imgW="987840" imgH="85500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48075" y="1235075"/>
            <a:ext cx="8343900" cy="575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 Теоретическая подготовка ( лекции, тренинговые дни)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Практическая подготовка: работка навыков по уходу за детьми (кормление, гигиенические процедуры , основы массажа) и проведение развивающих игр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Индивидуальные  консультации, психологические беседы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Медицинское обследование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Знакомство с медицинским персоналом больницы и распорядком в стационаре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Стажировка с  действующим волонтером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Самостоятельный выход в больницу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Участие  во встречах, супервизиях</a:t>
            </a:r>
          </a:p>
          <a:p>
            <a:pPr marL="285750" indent="-285750">
              <a:buFont typeface="Arial" charset="0"/>
              <a:buNone/>
            </a:pPr>
            <a:endParaRPr lang="ru-RU" sz="2400">
              <a:latin typeface="Arial Narrow" pitchFamily="34" charset="0"/>
            </a:endParaRPr>
          </a:p>
          <a:p>
            <a:pPr marL="285750" indent="-285750"/>
            <a:endParaRPr lang="ru-RU" sz="2000">
              <a:latin typeface="Calibri" pitchFamily="34" charset="0"/>
            </a:endParaRPr>
          </a:p>
          <a:p>
            <a:pPr marL="285750" indent="-285750"/>
            <a:endParaRPr lang="ru-RU" sz="2000">
              <a:latin typeface="Calibri" pitchFamily="34" charset="0"/>
            </a:endParaRPr>
          </a:p>
          <a:p>
            <a:pPr marL="285750" indent="-285750"/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FECF8-7E2D-4813-B2E8-4DA9AA5EBCFB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4396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14404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05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06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07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97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51325" y="1598613"/>
            <a:ext cx="3544888" cy="396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99" name="Прямоугольник 2"/>
          <p:cNvSpPr>
            <a:spLocks noChangeArrowheads="1"/>
          </p:cNvSpPr>
          <p:nvPr/>
        </p:nvSpPr>
        <p:spPr bwMode="auto">
          <a:xfrm>
            <a:off x="266700" y="1082675"/>
            <a:ext cx="3913188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Обучено более 1000 волонтеров</a:t>
            </a:r>
          </a:p>
          <a:p>
            <a:pPr marL="342900" indent="-342900">
              <a:buFont typeface="Arial" charset="0"/>
              <a:buChar char="•"/>
            </a:pPr>
            <a:endParaRPr lang="ru-RU" altLang="ru-RU" sz="2400" b="1">
              <a:solidFill>
                <a:srgbClr val="922647"/>
              </a:solidFill>
              <a:latin typeface="Arial Narrow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Оборудовано 8 палат</a:t>
            </a:r>
          </a:p>
          <a:p>
            <a:pPr marL="342900" indent="-342900">
              <a:buFont typeface="Arial" charset="0"/>
              <a:buChar char="•"/>
            </a:pPr>
            <a:endParaRPr lang="ru-RU" altLang="ru-RU" sz="2400" b="1">
              <a:solidFill>
                <a:srgbClr val="922647"/>
              </a:solidFill>
              <a:latin typeface="Arial Narrow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Детям-отказникам оказано более 11 000 услуг</a:t>
            </a:r>
          </a:p>
          <a:p>
            <a:pPr marL="342900" indent="-342900">
              <a:buFont typeface="Arial" charset="0"/>
              <a:buChar char="•"/>
            </a:pPr>
            <a:endParaRPr lang="ru-RU" altLang="ru-RU" sz="2400" b="1">
              <a:solidFill>
                <a:srgbClr val="922647"/>
              </a:solidFill>
              <a:latin typeface="Arial Narrow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С 2013 года с детьми-отказниками работают специалисты </a:t>
            </a:r>
          </a:p>
        </p:txBody>
      </p:sp>
      <p:graphicFrame>
        <p:nvGraphicFramePr>
          <p:cNvPr id="14393" name="Object 57"/>
          <p:cNvGraphicFramePr>
            <a:graphicFrameLocks noChangeAspect="1"/>
          </p:cNvGraphicFramePr>
          <p:nvPr/>
        </p:nvGraphicFramePr>
        <p:xfrm>
          <a:off x="541338" y="5902325"/>
          <a:ext cx="923925" cy="800100"/>
        </p:xfrm>
        <a:graphic>
          <a:graphicData uri="http://schemas.openxmlformats.org/presentationml/2006/ole">
            <p:oleObj spid="_x0000_s14393" name="CorelDRAW" r:id="rId7" imgW="987840" imgH="855000" progId="">
              <p:embed/>
            </p:oleObj>
          </a:graphicData>
        </a:graphic>
      </p:graphicFrame>
      <p:pic>
        <p:nvPicPr>
          <p:cNvPr id="14400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54563" y="1303338"/>
            <a:ext cx="2538412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91450" y="1303338"/>
            <a:ext cx="2995613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2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40225" y="3941763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3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86775" y="3941763"/>
            <a:ext cx="280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791C7-5885-4594-B69A-D4499AD7EADE}" type="slidenum">
              <a:rPr lang="ru-RU"/>
              <a:pPr>
                <a:defRPr/>
              </a:pPr>
              <a:t>3</a:t>
            </a:fld>
            <a:endParaRPr lang="ru-RU"/>
          </a:p>
        </p:txBody>
      </p:sp>
      <p:grpSp>
        <p:nvGrpSpPr>
          <p:cNvPr id="7226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7231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32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33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34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227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51325" y="1598613"/>
            <a:ext cx="7402513" cy="396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29" name="Прямоугольник 2"/>
          <p:cNvSpPr>
            <a:spLocks noChangeArrowheads="1"/>
          </p:cNvSpPr>
          <p:nvPr/>
        </p:nvSpPr>
        <p:spPr bwMode="auto">
          <a:xfrm>
            <a:off x="258763" y="1524000"/>
            <a:ext cx="21732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Для реализации </a:t>
            </a:r>
          </a:p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перечисленных  задач, мы:</a:t>
            </a:r>
          </a:p>
        </p:txBody>
      </p:sp>
      <p:graphicFrame>
        <p:nvGraphicFramePr>
          <p:cNvPr id="7224" name="Object 56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7224" name="CorelDRAW" r:id="rId7" imgW="987840" imgH="855000" progId="">
              <p:embed/>
            </p:oleObj>
          </a:graphicData>
        </a:graphic>
      </p:graphicFrame>
      <p:sp>
        <p:nvSpPr>
          <p:cNvPr id="7230" name="Прямоугольник 3"/>
          <p:cNvSpPr>
            <a:spLocks noChangeArrowheads="1"/>
          </p:cNvSpPr>
          <p:nvPr/>
        </p:nvSpPr>
        <p:spPr bwMode="auto">
          <a:xfrm>
            <a:off x="2401888" y="1273175"/>
            <a:ext cx="960755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1600">
                <a:ea typeface="Calibri" pitchFamily="34" charset="0"/>
                <a:cs typeface="Times New Roman" pitchFamily="18" charset="0"/>
              </a:rPr>
              <a:t>инициируем и организуем на своей площадке семинары, круглые столы, конференции для обучения специалистов – субъектов системы профилактики (в т.ч. для специалистов, имеющих в составе своих организаций приюты для женщин с детьми)</a:t>
            </a:r>
            <a:endParaRPr 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1600">
                <a:ea typeface="Calibri" pitchFamily="34" charset="0"/>
                <a:cs typeface="Times New Roman" pitchFamily="18" charset="0"/>
              </a:rPr>
              <a:t>являемся региональной площадкой </a:t>
            </a:r>
            <a:r>
              <a:rPr lang="ru-RU" sz="16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для специалистов по распространению опыта работы по Мониторингу и Оценке деятельности кризисных центров для матерей с детьми</a:t>
            </a:r>
            <a:endParaRPr lang="ru-RU" sz="1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1600">
                <a:ea typeface="Calibri" pitchFamily="34" charset="0"/>
                <a:cs typeface="Times New Roman" pitchFamily="18" charset="0"/>
              </a:rPr>
              <a:t>объединяем вокруг себя СО НКО, работающих в сфере детства, а также участвует в работе коалиции НКО региона для решения актуальных (острых) проблем семей и помощи семьям в трудных жизненных ситуациях  </a:t>
            </a:r>
          </a:p>
          <a:p>
            <a:pPr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1600">
                <a:ea typeface="Calibri" pitchFamily="34" charset="0"/>
                <a:cs typeface="Times New Roman" pitchFamily="18" charset="0"/>
              </a:rPr>
              <a:t>принимаем на своей территории российские и зарубежные делегации, в т.ч. по инициативе и в сопровождении представителей региональной и федеральной власти </a:t>
            </a:r>
          </a:p>
          <a:p>
            <a:pPr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1600">
                <a:ea typeface="Calibri" pitchFamily="34" charset="0"/>
                <a:cs typeface="Times New Roman" pitchFamily="18" charset="0"/>
              </a:rPr>
              <a:t>формируе</a:t>
            </a:r>
            <a:r>
              <a:rPr lang="ru-RU" sz="1600">
                <a:cs typeface="Times New Roman" pitchFamily="18" charset="0"/>
              </a:rPr>
              <a:t>м</a:t>
            </a:r>
            <a:r>
              <a:rPr lang="ru-RU" sz="1600"/>
              <a:t> единую базу и составляет карту кризисных центров и приютов РФ для временного проживания женщин с детьми по РФ </a:t>
            </a:r>
          </a:p>
          <a:p>
            <a:pPr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1600"/>
              <a:t>проводит социологические исследования совместно с УрФУ им. Б. Ельцина и Институтом философии и права Уральского отделения РАН </a:t>
            </a:r>
          </a:p>
          <a:p>
            <a:pPr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1600"/>
              <a:t>являе</a:t>
            </a:r>
            <a:r>
              <a:rPr lang="ru-RU" sz="1600">
                <a:cs typeface="Times New Roman" pitchFamily="18" charset="0"/>
              </a:rPr>
              <a:t>м</a:t>
            </a:r>
            <a:r>
              <a:rPr lang="ru-RU" sz="1600"/>
              <a:t>ся практической базой для прохождения учебной и дипломной практики студентов социальных, психологических и педагогических специальностей</a:t>
            </a:r>
          </a:p>
          <a:p>
            <a:pPr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1600"/>
              <a:t>организуе</a:t>
            </a:r>
            <a:r>
              <a:rPr lang="ru-RU" sz="1600">
                <a:cs typeface="Times New Roman" pitchFamily="18" charset="0"/>
              </a:rPr>
              <a:t>м</a:t>
            </a:r>
            <a:r>
              <a:rPr lang="ru-RU" sz="1600"/>
              <a:t> встречи и обучение волонтеров и добровольцев, желающих попробовать себя в оказании помощи СО НКО и работе в благотворительности</a:t>
            </a:r>
          </a:p>
          <a:p>
            <a:pPr algn="just">
              <a:lnSpc>
                <a:spcPct val="115000"/>
              </a:lnSpc>
              <a:buFont typeface="Symbol" pitchFamily="18" charset="2"/>
              <a:buChar char=""/>
            </a:pPr>
            <a:endParaRPr lang="ru-RU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A9304B-5E85-477C-BCD9-BE548B16F252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6440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16446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47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48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49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441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51325" y="1598613"/>
            <a:ext cx="3544888" cy="396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43" name="Прямоугольник 2"/>
          <p:cNvSpPr>
            <a:spLocks noChangeArrowheads="1"/>
          </p:cNvSpPr>
          <p:nvPr/>
        </p:nvSpPr>
        <p:spPr bwMode="auto">
          <a:xfrm>
            <a:off x="457200" y="2117725"/>
            <a:ext cx="30861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Волонтеры в настоящее время </a:t>
            </a:r>
          </a:p>
          <a:p>
            <a:endParaRPr lang="ru-RU" altLang="ru-RU" sz="2400" b="1">
              <a:solidFill>
                <a:srgbClr val="922647"/>
              </a:solidFill>
              <a:latin typeface="Arial Narrow" pitchFamily="34" charset="0"/>
            </a:endParaRPr>
          </a:p>
          <a:p>
            <a:endParaRPr lang="ru-RU" altLang="ru-RU" sz="2400" b="1">
              <a:solidFill>
                <a:srgbClr val="922647"/>
              </a:solidFill>
              <a:latin typeface="Arial Narrow" pitchFamily="34" charset="0"/>
            </a:endParaRPr>
          </a:p>
        </p:txBody>
      </p:sp>
      <p:graphicFrame>
        <p:nvGraphicFramePr>
          <p:cNvPr id="16437" name="Object 53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16437" name="CorelDRAW" r:id="rId7" imgW="987840" imgH="855000" progId="">
              <p:embed/>
            </p:oleObj>
          </a:graphicData>
        </a:graphic>
      </p:graphicFrame>
      <p:graphicFrame>
        <p:nvGraphicFramePr>
          <p:cNvPr id="16444" name="Диаграмма 3"/>
          <p:cNvGraphicFramePr>
            <a:graphicFrameLocks/>
          </p:cNvGraphicFramePr>
          <p:nvPr/>
        </p:nvGraphicFramePr>
        <p:xfrm>
          <a:off x="3687763" y="1328738"/>
          <a:ext cx="8216900" cy="5364162"/>
        </p:xfrm>
        <a:graphic>
          <a:graphicData uri="http://schemas.openxmlformats.org/presentationml/2006/ole">
            <p:oleObj spid="_x0000_s16444" r:id="rId8" imgW="8218120" imgH="5364945" progId="Excel.Chart.8">
              <p:embed/>
            </p:oleObj>
          </a:graphicData>
        </a:graphic>
      </p:graphicFrame>
      <p:sp>
        <p:nvSpPr>
          <p:cNvPr id="16445" name="TextBox 12"/>
          <p:cNvSpPr txBox="1">
            <a:spLocks noChangeArrowheads="1"/>
          </p:cNvSpPr>
          <p:nvPr/>
        </p:nvSpPr>
        <p:spPr bwMode="auto">
          <a:xfrm>
            <a:off x="8840788" y="1895475"/>
            <a:ext cx="2873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Узнают про нас: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7579F-1E57-4F3D-A62C-AAF40F588237}" type="slidenum">
              <a:rPr lang="ru-RU"/>
              <a:pPr>
                <a:defRPr/>
              </a:pPr>
              <a:t>31</a:t>
            </a:fld>
            <a:endParaRPr lang="ru-RU"/>
          </a:p>
        </p:txBody>
      </p:sp>
      <p:grpSp>
        <p:nvGrpSpPr>
          <p:cNvPr id="17463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17468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69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70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71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64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51325" y="1598613"/>
            <a:ext cx="3544888" cy="396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66" name="Прямоугольник 2"/>
          <p:cNvSpPr>
            <a:spLocks noChangeArrowheads="1"/>
          </p:cNvSpPr>
          <p:nvPr/>
        </p:nvSpPr>
        <p:spPr bwMode="auto">
          <a:xfrm>
            <a:off x="273050" y="1281113"/>
            <a:ext cx="3498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Алгоритм взаимодействия с волонтерами:</a:t>
            </a:r>
          </a:p>
        </p:txBody>
      </p:sp>
      <p:graphicFrame>
        <p:nvGraphicFramePr>
          <p:cNvPr id="17461" name="Object 53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17461" name="CorelDRAW" r:id="rId7" imgW="987840" imgH="855000" progId="">
              <p:embed/>
            </p:oleObj>
          </a:graphicData>
        </a:graphic>
      </p:graphicFrame>
      <p:pic>
        <p:nvPicPr>
          <p:cNvPr id="17467" name="Picture 11" descr="C:\Users\AdminLocal\Desktop\Рисунок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81088" y="2514600"/>
            <a:ext cx="105124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9F8DB-D1AC-4FD2-9CB4-2D2577597587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8489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18494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5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6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7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90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51325" y="1598613"/>
            <a:ext cx="3544888" cy="396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92" name="Прямоугольник 2"/>
          <p:cNvSpPr>
            <a:spLocks noChangeArrowheads="1"/>
          </p:cNvSpPr>
          <p:nvPr/>
        </p:nvSpPr>
        <p:spPr bwMode="auto">
          <a:xfrm>
            <a:off x="341313" y="2178050"/>
            <a:ext cx="30861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На официальном сайте организации любой желающий имеет возможность заполнить анкету волонтера:</a:t>
            </a:r>
          </a:p>
        </p:txBody>
      </p:sp>
      <p:graphicFrame>
        <p:nvGraphicFramePr>
          <p:cNvPr id="18486" name="Object 54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18486" name="CorelDRAW" r:id="rId7" imgW="987840" imgH="855000" progId="">
              <p:embed/>
            </p:oleObj>
          </a:graphicData>
        </a:graphic>
      </p:graphicFrame>
      <p:pic>
        <p:nvPicPr>
          <p:cNvPr id="18493" name="Picture 13" descr="C:\Users\AdminLocal\Desktop\Рисунок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81513" y="1554163"/>
            <a:ext cx="61626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E0CD2-098F-4AC6-97FF-2A100180A999}" type="slidenum">
              <a:rPr lang="ru-RU"/>
              <a:pPr>
                <a:defRPr/>
              </a:pPr>
              <a:t>33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9513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19520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21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22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23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514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51325" y="1598613"/>
            <a:ext cx="3544888" cy="396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16" name="Прямоугольник 2"/>
          <p:cNvSpPr>
            <a:spLocks noChangeArrowheads="1"/>
          </p:cNvSpPr>
          <p:nvPr/>
        </p:nvSpPr>
        <p:spPr bwMode="auto">
          <a:xfrm>
            <a:off x="292100" y="1782763"/>
            <a:ext cx="30861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Вопросы анкеты включают в себя:</a:t>
            </a:r>
          </a:p>
        </p:txBody>
      </p:sp>
      <p:graphicFrame>
        <p:nvGraphicFramePr>
          <p:cNvPr id="19510" name="Object 54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19510" name="CorelDRAW" r:id="rId7" imgW="987840" imgH="855000" progId="">
              <p:embed/>
            </p:oleObj>
          </a:graphicData>
        </a:graphic>
      </p:graphicFrame>
      <p:pic>
        <p:nvPicPr>
          <p:cNvPr id="19517" name="Picture 13" descr="C:\Users\AdminLocal\Desktop\Рисунок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1552575"/>
            <a:ext cx="42291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18" name="TextBox 3"/>
          <p:cNvSpPr txBox="1">
            <a:spLocks noChangeArrowheads="1"/>
          </p:cNvSpPr>
          <p:nvPr/>
        </p:nvSpPr>
        <p:spPr bwMode="auto">
          <a:xfrm>
            <a:off x="7613650" y="2197100"/>
            <a:ext cx="45069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Контактные данные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Ожидания и представления о волонтерской деятельности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Опыт волонтерства или общения с детьми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Предпочитаемые виды деятельности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Временные возможности </a:t>
            </a:r>
          </a:p>
        </p:txBody>
      </p:sp>
      <p:sp>
        <p:nvSpPr>
          <p:cNvPr id="19519" name="TextBox 12"/>
          <p:cNvSpPr txBox="1">
            <a:spLocks noChangeArrowheads="1"/>
          </p:cNvSpPr>
          <p:nvPr/>
        </p:nvSpPr>
        <p:spPr bwMode="auto">
          <a:xfrm>
            <a:off x="7353300" y="5918200"/>
            <a:ext cx="4318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 2011 года через сайт пришло более 700 анкет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C6DF0-4B9E-45D2-9EAF-FA5D9BEFAE74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0536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20541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2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3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4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37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51325" y="1598613"/>
            <a:ext cx="3544888" cy="396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9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30861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Всех, заполнивших анкеты, мы приглашаем на встречи волонтеров, которые включают в себя:</a:t>
            </a:r>
          </a:p>
        </p:txBody>
      </p:sp>
      <p:graphicFrame>
        <p:nvGraphicFramePr>
          <p:cNvPr id="20533" name="Object 53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20533" name="CorelDRAW" r:id="rId7" imgW="987840" imgH="855000" progId="">
              <p:embed/>
            </p:oleObj>
          </a:graphicData>
        </a:graphic>
      </p:graphicFrame>
      <p:sp>
        <p:nvSpPr>
          <p:cNvPr id="20540" name="TextBox 3"/>
          <p:cNvSpPr txBox="1">
            <a:spLocks noChangeArrowheads="1"/>
          </p:cNvSpPr>
          <p:nvPr/>
        </p:nvSpPr>
        <p:spPr bwMode="auto">
          <a:xfrm>
            <a:off x="4056063" y="2078038"/>
            <a:ext cx="75311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Экскурсию по Семейному ресурсному центру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Знакомство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Презентацию деятельности МОО «Аистенок»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Обсуждение вариантов волонтерства, ближайших мероприятий и актуальных потребностей в помощи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400">
                <a:latin typeface="Arial Narrow" pitchFamily="34" charset="0"/>
              </a:rPr>
              <a:t>Добавление в активный чат в </a:t>
            </a:r>
            <a:r>
              <a:rPr lang="en-US" sz="2400">
                <a:latin typeface="Arial Narrow" pitchFamily="34" charset="0"/>
              </a:rPr>
              <a:t>WhatsApp </a:t>
            </a:r>
            <a:endParaRPr lang="ru-RU" sz="240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1E4C5-EFAB-43FC-AA88-408EC4CDF7E6}" type="slidenum">
              <a:rPr lang="ru-RU"/>
              <a:pPr>
                <a:defRPr/>
              </a:pPr>
              <a:t>35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1560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21565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6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7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8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61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51325" y="1598613"/>
            <a:ext cx="3544888" cy="396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63" name="Прямоугольник 2"/>
          <p:cNvSpPr>
            <a:spLocks noChangeArrowheads="1"/>
          </p:cNvSpPr>
          <p:nvPr/>
        </p:nvSpPr>
        <p:spPr bwMode="auto">
          <a:xfrm>
            <a:off x="623888" y="1182688"/>
            <a:ext cx="3086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Волонтерская деятельность:</a:t>
            </a:r>
          </a:p>
        </p:txBody>
      </p:sp>
      <p:graphicFrame>
        <p:nvGraphicFramePr>
          <p:cNvPr id="21557" name="Object 53"/>
          <p:cNvGraphicFramePr>
            <a:graphicFrameLocks noChangeAspect="1"/>
          </p:cNvGraphicFramePr>
          <p:nvPr/>
        </p:nvGraphicFramePr>
        <p:xfrm>
          <a:off x="5280025" y="233363"/>
          <a:ext cx="922338" cy="800100"/>
        </p:xfrm>
        <a:graphic>
          <a:graphicData uri="http://schemas.openxmlformats.org/presentationml/2006/ole">
            <p:oleObj spid="_x0000_s21557" name="CorelDRAW" r:id="rId7" imgW="987840" imgH="855000" progId="">
              <p:embed/>
            </p:oleObj>
          </a:graphicData>
        </a:graphic>
      </p:graphicFrame>
      <p:pic>
        <p:nvPicPr>
          <p:cNvPr id="21564" name="Picture 15" descr="C:\Users\AdminLocal\Desktop\Рисунок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313" y="2163763"/>
            <a:ext cx="11871325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83DB9-B694-4D7E-8176-FC8823A3E2E1}" type="slidenum">
              <a:rPr lang="ru-RU"/>
              <a:pPr>
                <a:defRPr/>
              </a:pPr>
              <a:t>36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2584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22589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90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91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92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85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51325" y="1598613"/>
            <a:ext cx="3544888" cy="396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87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3086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Волонтерская деятельность:</a:t>
            </a:r>
          </a:p>
        </p:txBody>
      </p:sp>
      <p:graphicFrame>
        <p:nvGraphicFramePr>
          <p:cNvPr id="22581" name="Object 53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22581" name="CorelDRAW" r:id="rId7" imgW="987840" imgH="855000" progId="">
              <p:embed/>
            </p:oleObj>
          </a:graphicData>
        </a:graphic>
      </p:graphicFrame>
      <p:pic>
        <p:nvPicPr>
          <p:cNvPr id="22588" name="Picture 16" descr="C:\Users\AdminLocal\Desktop\Рисунок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76525" y="1257300"/>
            <a:ext cx="91836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6C4A9-32CE-4F3A-914A-C543B4C70A6C}" type="slidenum">
              <a:rPr lang="ru-RU"/>
              <a:pPr>
                <a:defRPr/>
              </a:pPr>
              <a:t>37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4632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24636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37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38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39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633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51325" y="1598613"/>
            <a:ext cx="3544888" cy="396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629" name="Object 53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24629" name="CorelDRAW" r:id="rId7" imgW="987840" imgH="855000" progId="">
              <p:embed/>
            </p:oleObj>
          </a:graphicData>
        </a:graphic>
      </p:graphicFrame>
      <p:pic>
        <p:nvPicPr>
          <p:cNvPr id="24635" name="Picture 17" descr="C:\Users\AdminLocal\Desktop\Рисунок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98700" y="1600200"/>
            <a:ext cx="9413875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B296D-F68F-4EE9-8137-8EC703299056}" type="slidenum">
              <a:rPr lang="ru-RU"/>
              <a:pPr>
                <a:defRPr/>
              </a:pPr>
              <a:t>38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5656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25661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62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63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64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57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51325" y="1598613"/>
            <a:ext cx="3544888" cy="396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653" name="Object 53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25653" name="CorelDRAW" r:id="rId7" imgW="987840" imgH="855000" progId="">
              <p:embed/>
            </p:oleObj>
          </a:graphicData>
        </a:graphic>
      </p:graphicFrame>
      <p:pic>
        <p:nvPicPr>
          <p:cNvPr id="25659" name="Picture 17" descr="C:\Users\AdminLocal\Desktop\Рисунок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11438" y="1401763"/>
            <a:ext cx="90805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60" name="Прямоугольник 2"/>
          <p:cNvSpPr>
            <a:spLocks noChangeArrowheads="1"/>
          </p:cNvSpPr>
          <p:nvPr/>
        </p:nvSpPr>
        <p:spPr bwMode="auto">
          <a:xfrm>
            <a:off x="125413" y="2511425"/>
            <a:ext cx="3086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С волонтерами требуется постоянная и системная работа: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F0659-1F24-449C-8D14-7D51C0DC5B96}" type="slidenum">
              <a:rPr lang="ru-RU"/>
              <a:pPr>
                <a:defRPr/>
              </a:pPr>
              <a:t>39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31799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31806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807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808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809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800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51325" y="1598613"/>
            <a:ext cx="3544888" cy="396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796" name="Object 52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31796" name="CorelDRAW" r:id="rId7" imgW="987840" imgH="855000" progId="">
              <p:embed/>
            </p:oleObj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991100" y="1465263"/>
            <a:ext cx="4722813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922647"/>
                </a:solidFill>
                <a:latin typeface="+mn-lt"/>
              </a:rPr>
              <a:t>Спасибо за внимание</a:t>
            </a:r>
            <a:r>
              <a:rPr lang="ru-RU" altLang="ru-RU" sz="3200" b="1" dirty="0" smtClean="0">
                <a:solidFill>
                  <a:srgbClr val="922647"/>
                </a:solidFill>
                <a:latin typeface="+mn-lt"/>
              </a:rPr>
              <a:t>!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1600" b="1" dirty="0">
                <a:solidFill>
                  <a:srgbClr val="FF0066"/>
                </a:solidFill>
                <a:latin typeface="+mn-lt"/>
              </a:rPr>
              <a:t/>
            </a:r>
            <a:br>
              <a:rPr lang="ru-RU" altLang="ru-RU" sz="1600" b="1" dirty="0">
                <a:solidFill>
                  <a:srgbClr val="FF0066"/>
                </a:solidFill>
                <a:latin typeface="+mn-lt"/>
              </a:rPr>
            </a:br>
            <a:r>
              <a:rPr lang="ru-RU" altLang="ru-RU" sz="2000" dirty="0" smtClean="0">
                <a:latin typeface="Arial Narrow" pitchFamily="34" charset="0"/>
              </a:rPr>
              <a:t>тел</a:t>
            </a:r>
            <a:r>
              <a:rPr lang="ru-RU" altLang="ru-RU" sz="2000" dirty="0">
                <a:latin typeface="Arial Narrow" pitchFamily="34" charset="0"/>
              </a:rPr>
              <a:t>. </a:t>
            </a:r>
            <a:r>
              <a:rPr lang="ru-RU" altLang="ru-RU" sz="2400" dirty="0">
                <a:latin typeface="Arial Narrow" pitchFamily="34" charset="0"/>
              </a:rPr>
              <a:t>8(343)371-02-53, 367-47-35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 smtClean="0">
                <a:latin typeface="Arial Narrow" pitchFamily="34" charset="0"/>
              </a:rPr>
              <a:t>г. Екатеринбург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100" dirty="0" smtClean="0">
                <a:latin typeface="Arial Narrow" pitchFamily="34" charset="0"/>
              </a:rPr>
              <a:t>ул. Московская </a:t>
            </a:r>
            <a:r>
              <a:rPr lang="ru-RU" altLang="ru-RU" sz="2100" dirty="0">
                <a:latin typeface="Arial Narrow" pitchFamily="34" charset="0"/>
              </a:rPr>
              <a:t>25а, </a:t>
            </a:r>
            <a:endParaRPr lang="ru-RU" altLang="ru-RU" sz="2100" dirty="0" smtClean="0">
              <a:latin typeface="Arial Narrow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altLang="ru-RU" sz="2100" dirty="0" err="1" smtClean="0">
                <a:latin typeface="Arial Narrow" pitchFamily="34" charset="0"/>
              </a:rPr>
              <a:t>ул.Опалихинская</a:t>
            </a:r>
            <a:r>
              <a:rPr lang="ru-RU" altLang="ru-RU" sz="2100" dirty="0" smtClean="0">
                <a:latin typeface="Arial Narrow" pitchFamily="34" charset="0"/>
              </a:rPr>
              <a:t> </a:t>
            </a:r>
            <a:r>
              <a:rPr lang="ru-RU" altLang="ru-RU" sz="2100" dirty="0">
                <a:latin typeface="Arial Narrow" pitchFamily="34" charset="0"/>
              </a:rPr>
              <a:t>15</a:t>
            </a:r>
            <a:r>
              <a:rPr lang="ru-RU" altLang="ru-RU" sz="2100" b="1" dirty="0">
                <a:latin typeface="Arial Narrow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C00000"/>
                </a:solidFill>
                <a:latin typeface="Arial Narrow" pitchFamily="34" charset="0"/>
                <a:cs typeface="Calibri Light" panose="020F0302020204030204" pitchFamily="34" charset="0"/>
                <a:hlinkClick r:id="rId8"/>
              </a:rPr>
              <a:t>www.aistenok.org</a:t>
            </a:r>
            <a:endParaRPr lang="ru-RU" altLang="ru-RU" sz="2400" dirty="0">
              <a:solidFill>
                <a:srgbClr val="C00000"/>
              </a:solidFill>
              <a:latin typeface="Arial Narrow" pitchFamily="34" charset="0"/>
              <a:cs typeface="Calibri Light" panose="020F0302020204030204" pitchFamily="34" charset="0"/>
            </a:endParaRPr>
          </a:p>
        </p:txBody>
      </p:sp>
      <p:pic>
        <p:nvPicPr>
          <p:cNvPr id="31803" name="Picture 4" descr="C:\Users\Владелец\Desktop\бланки\qr-code САЙТ АИСТЕНКА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19338" y="5073650"/>
            <a:ext cx="1452562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04" name="Picture 2" descr="C:\Users\Владелец\Downloads\image-06-09-21-11-01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7338" y="2054225"/>
            <a:ext cx="4703762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05" name="Picture 3" descr="C:\Users\Владелец\Desktop\фото\фото для отчета 2020\wWV_f-k7Kyg.jpg"/>
          <p:cNvPicPr>
            <a:picLocks noChangeAspect="1" noChangeArrowheads="1"/>
          </p:cNvPicPr>
          <p:nvPr/>
        </p:nvPicPr>
        <p:blipFill>
          <a:blip r:embed="rId11"/>
          <a:srcRect l="5032" t="12108" r="4182" b="5043"/>
          <a:stretch>
            <a:fillRect/>
          </a:stretch>
        </p:blipFill>
        <p:spPr bwMode="auto">
          <a:xfrm>
            <a:off x="8142288" y="4157663"/>
            <a:ext cx="3894137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4A046-FC70-4ABA-814B-94652459B11B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264525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8255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8260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1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2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3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56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251325" y="1598613"/>
            <a:ext cx="3544888" cy="396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58" name="Прямоугольник 2"/>
          <p:cNvSpPr>
            <a:spLocks noChangeArrowheads="1"/>
          </p:cNvSpPr>
          <p:nvPr/>
        </p:nvSpPr>
        <p:spPr bwMode="auto">
          <a:xfrm>
            <a:off x="457200" y="1290638"/>
            <a:ext cx="30861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МОО «Аистенок» более 15 лет является профессиональной Ресурсной площадкой для специалистов РЕГИОНА:</a:t>
            </a:r>
          </a:p>
        </p:txBody>
      </p:sp>
      <p:graphicFrame>
        <p:nvGraphicFramePr>
          <p:cNvPr id="8252" name="Object 60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8252" name="CorelDRAW" r:id="rId7" imgW="987840" imgH="855000" progId="">
              <p:embed/>
            </p:oleObj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3924288" y="13052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4E7D0F-C00C-4776-B734-314E54820A50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2808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32817" name="Рисунок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18" name="Рисунок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19" name="Рисунок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20" name="Рисунок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809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rgbClr val="000000"/>
                </a:solidFill>
              </a:rPr>
              <a:t>СТАЖИРОВОЧНАЯ ПЛОЩАДКА </a:t>
            </a:r>
          </a:p>
          <a:p>
            <a:r>
              <a:rPr lang="ru-RU" sz="800" b="1">
                <a:solidFill>
                  <a:srgbClr val="000000"/>
                </a:solidFill>
              </a:rPr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>
                <a:solidFill>
                  <a:srgbClr val="000000"/>
                </a:solidFill>
              </a:rPr>
              <a:t>для руководителей СРЦ</a:t>
            </a:r>
            <a:endParaRPr lang="ru-RU" sz="800" b="1">
              <a:solidFill>
                <a:srgbClr val="000000"/>
              </a:solidFill>
            </a:endParaRPr>
          </a:p>
        </p:txBody>
      </p:sp>
      <p:sp>
        <p:nvSpPr>
          <p:cNvPr id="32810" name="Заголовок 1"/>
          <p:cNvSpPr txBox="1">
            <a:spLocks/>
          </p:cNvSpPr>
          <p:nvPr/>
        </p:nvSpPr>
        <p:spPr bwMode="auto">
          <a:xfrm>
            <a:off x="4251325" y="1598613"/>
            <a:ext cx="35448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</a:pPr>
            <a:endParaRPr lang="ru-RU" altLang="ru-RU" sz="1300">
              <a:solidFill>
                <a:srgbClr val="404040"/>
              </a:solidFill>
            </a:endParaRPr>
          </a:p>
        </p:txBody>
      </p:sp>
      <p:sp>
        <p:nvSpPr>
          <p:cNvPr id="32811" name="Прямоугольник 2"/>
          <p:cNvSpPr>
            <a:spLocks noChangeArrowheads="1"/>
          </p:cNvSpPr>
          <p:nvPr/>
        </p:nvSpPr>
        <p:spPr bwMode="auto">
          <a:xfrm>
            <a:off x="388938" y="1111250"/>
            <a:ext cx="338296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Проведение региональных Форумов, обучающих семинаров, выездных секций для специалистов учреждений социального обслуживания Министерства Социальной политики СО </a:t>
            </a:r>
          </a:p>
        </p:txBody>
      </p:sp>
      <p:pic>
        <p:nvPicPr>
          <p:cNvPr id="32812" name="Рисунок 12" descr="IMG_193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85275" y="1365250"/>
            <a:ext cx="285273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3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8013" y="1412875"/>
            <a:ext cx="28416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4" name="Рисунок 14" descr="IMG_186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5638" y="2974975"/>
            <a:ext cx="2843212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5" name="Рисунок 15" descr="IMG_1800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85275" y="4535488"/>
            <a:ext cx="2825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6" name="Рисунок 16" descr="79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18013" y="4535488"/>
            <a:ext cx="2841625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573220-562D-4B3D-98C0-4CC52EC40E18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3834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33839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40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41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42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835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rgbClr val="000000"/>
                </a:solidFill>
              </a:rPr>
              <a:t>СТАЖИРОВОЧНАЯ ПЛОЩАДКА </a:t>
            </a:r>
          </a:p>
          <a:p>
            <a:r>
              <a:rPr lang="ru-RU" sz="800" b="1">
                <a:solidFill>
                  <a:srgbClr val="000000"/>
                </a:solidFill>
              </a:rPr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>
                <a:solidFill>
                  <a:srgbClr val="000000"/>
                </a:solidFill>
              </a:rPr>
              <a:t>для руководителей СРЦ</a:t>
            </a:r>
            <a:endParaRPr lang="ru-RU" sz="800" b="1">
              <a:solidFill>
                <a:srgbClr val="000000"/>
              </a:solidFill>
            </a:endParaRPr>
          </a:p>
        </p:txBody>
      </p:sp>
      <p:sp>
        <p:nvSpPr>
          <p:cNvPr id="33836" name="Заголовок 1"/>
          <p:cNvSpPr txBox="1">
            <a:spLocks/>
          </p:cNvSpPr>
          <p:nvPr/>
        </p:nvSpPr>
        <p:spPr bwMode="auto">
          <a:xfrm>
            <a:off x="4251325" y="1598613"/>
            <a:ext cx="35448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</a:pPr>
            <a:endParaRPr lang="ru-RU" altLang="ru-RU" sz="1300">
              <a:solidFill>
                <a:srgbClr val="404040"/>
              </a:solidFill>
            </a:endParaRPr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239671" y="1517962"/>
            <a:ext cx="336597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0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922647"/>
                </a:solidFill>
                <a:latin typeface="Arial Narrow" pitchFamily="34" charset="0"/>
                <a:ea typeface="+mj-ea"/>
              </a:rPr>
              <a:t>В 2013 году создана «Межведомственная </a:t>
            </a:r>
            <a:r>
              <a:rPr lang="ru-RU" sz="2400" b="1" spc="-100" dirty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922647"/>
                </a:solidFill>
                <a:latin typeface="Arial Narrow" pitchFamily="34" charset="0"/>
                <a:ea typeface="+mj-ea"/>
              </a:rPr>
              <a:t>служба экспертного сопровождения  семей с несовершеннолетними детьми, попавшими в трудную жизненную ситуацию</a:t>
            </a:r>
            <a:r>
              <a:rPr lang="ru-RU" sz="2400" b="1" spc="-100" dirty="0" smtClean="0">
                <a:ln w="3200">
                  <a:solidFill>
                    <a:srgbClr val="FEFAC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922647"/>
                </a:solidFill>
                <a:latin typeface="Arial Narrow" pitchFamily="34" charset="0"/>
                <a:ea typeface="+mj-ea"/>
              </a:rPr>
              <a:t>»</a:t>
            </a:r>
            <a:endParaRPr lang="ru-RU" altLang="ru-RU" sz="2400" b="1" dirty="0">
              <a:solidFill>
                <a:srgbClr val="922647"/>
              </a:solidFill>
              <a:latin typeface="Arial Narrow" pitchFamily="34" charset="0"/>
            </a:endParaRPr>
          </a:p>
        </p:txBody>
      </p:sp>
      <p:graphicFrame>
        <p:nvGraphicFramePr>
          <p:cNvPr id="33831" name="Object 39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33831" name="CorelDRAW" r:id="rId7" imgW="987840" imgH="855000" progId="">
              <p:embed/>
            </p:oleObj>
          </a:graphicData>
        </a:graphic>
      </p:graphicFrame>
      <p:graphicFrame>
        <p:nvGraphicFramePr>
          <p:cNvPr id="16" name="Объект 5"/>
          <p:cNvGraphicFramePr>
            <a:graphicFrameLocks/>
          </p:cNvGraphicFramePr>
          <p:nvPr/>
        </p:nvGraphicFramePr>
        <p:xfrm>
          <a:off x="3771900" y="13081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DABD6A-0874-46E4-BC02-61FD2496893F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5091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45096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97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98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99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092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rgbClr val="000000"/>
                </a:solidFill>
              </a:rPr>
              <a:t>СТАЖИРОВОЧНАЯ ПЛОЩАДКА </a:t>
            </a:r>
          </a:p>
          <a:p>
            <a:r>
              <a:rPr lang="ru-RU" sz="800" b="1">
                <a:solidFill>
                  <a:srgbClr val="000000"/>
                </a:solidFill>
              </a:rPr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>
                <a:solidFill>
                  <a:srgbClr val="000000"/>
                </a:solidFill>
              </a:rPr>
              <a:t>для руководителей СРЦ</a:t>
            </a:r>
            <a:endParaRPr lang="ru-RU" sz="800" b="1">
              <a:solidFill>
                <a:srgbClr val="000000"/>
              </a:solidFill>
            </a:endParaRPr>
          </a:p>
        </p:txBody>
      </p:sp>
      <p:sp>
        <p:nvSpPr>
          <p:cNvPr id="45093" name="Заголовок 1"/>
          <p:cNvSpPr txBox="1">
            <a:spLocks/>
          </p:cNvSpPr>
          <p:nvPr/>
        </p:nvSpPr>
        <p:spPr bwMode="auto">
          <a:xfrm>
            <a:off x="4251325" y="1598613"/>
            <a:ext cx="35448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</a:pPr>
            <a:endParaRPr lang="ru-RU" altLang="ru-RU" sz="1300">
              <a:solidFill>
                <a:srgbClr val="404040"/>
              </a:solidFill>
            </a:endParaRPr>
          </a:p>
        </p:txBody>
      </p:sp>
      <p:sp>
        <p:nvSpPr>
          <p:cNvPr id="45094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3086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Функции службы:</a:t>
            </a:r>
          </a:p>
        </p:txBody>
      </p:sp>
      <p:graphicFrame>
        <p:nvGraphicFramePr>
          <p:cNvPr id="45088" name="Object 32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45088" name="CorelDRAW" r:id="rId7" imgW="987840" imgH="855000" progId="">
              <p:embed/>
            </p:oleObj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/>
        </p:nvGraphicFramePr>
        <p:xfrm>
          <a:off x="3374967" y="1257300"/>
          <a:ext cx="8484683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921A79-5D96-4F38-AA29-B343EDD0CC26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5880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35886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7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8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9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81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rgbClr val="000000"/>
                </a:solidFill>
              </a:rPr>
              <a:t>СТАЖИРОВОЧНАЯ ПЛОЩАДКА </a:t>
            </a:r>
          </a:p>
          <a:p>
            <a:r>
              <a:rPr lang="ru-RU" sz="800" b="1">
                <a:solidFill>
                  <a:srgbClr val="000000"/>
                </a:solidFill>
              </a:rPr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>
                <a:solidFill>
                  <a:srgbClr val="000000"/>
                </a:solidFill>
              </a:rPr>
              <a:t>для руководителей СРЦ</a:t>
            </a:r>
            <a:endParaRPr lang="ru-RU" sz="800" b="1">
              <a:solidFill>
                <a:srgbClr val="000000"/>
              </a:solidFill>
            </a:endParaRPr>
          </a:p>
        </p:txBody>
      </p:sp>
      <p:sp>
        <p:nvSpPr>
          <p:cNvPr id="35882" name="Заголовок 1"/>
          <p:cNvSpPr txBox="1">
            <a:spLocks/>
          </p:cNvSpPr>
          <p:nvPr/>
        </p:nvSpPr>
        <p:spPr bwMode="auto">
          <a:xfrm>
            <a:off x="4251325" y="1598613"/>
            <a:ext cx="35448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</a:pPr>
            <a:endParaRPr lang="ru-RU" altLang="ru-RU" sz="1300">
              <a:solidFill>
                <a:srgbClr val="404040"/>
              </a:solidFill>
            </a:endParaRPr>
          </a:p>
        </p:txBody>
      </p:sp>
      <p:sp>
        <p:nvSpPr>
          <p:cNvPr id="35883" name="Прямоугольник 2"/>
          <p:cNvSpPr>
            <a:spLocks noChangeArrowheads="1"/>
          </p:cNvSpPr>
          <p:nvPr/>
        </p:nvSpPr>
        <p:spPr bwMode="auto">
          <a:xfrm>
            <a:off x="244475" y="1552575"/>
            <a:ext cx="32496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Результаты межведомственной службы за 3 года существования:</a:t>
            </a:r>
          </a:p>
        </p:txBody>
      </p:sp>
      <p:graphicFrame>
        <p:nvGraphicFramePr>
          <p:cNvPr id="35877" name="Object 37"/>
          <p:cNvGraphicFramePr>
            <a:graphicFrameLocks noChangeAspect="1"/>
          </p:cNvGraphicFramePr>
          <p:nvPr/>
        </p:nvGraphicFramePr>
        <p:xfrm>
          <a:off x="1057275" y="5418138"/>
          <a:ext cx="922338" cy="800100"/>
        </p:xfrm>
        <a:graphic>
          <a:graphicData uri="http://schemas.openxmlformats.org/presentationml/2006/ole">
            <p:oleObj spid="_x0000_s35877" name="CorelDRAW" r:id="rId7" imgW="987840" imgH="855000" progId="">
              <p:embed/>
            </p:oleObj>
          </a:graphicData>
        </a:graphic>
      </p:graphicFrame>
      <p:sp>
        <p:nvSpPr>
          <p:cNvPr id="35884" name="TextBox 3"/>
          <p:cNvSpPr txBox="1">
            <a:spLocks noChangeArrowheads="1"/>
          </p:cNvSpPr>
          <p:nvPr/>
        </p:nvSpPr>
        <p:spPr bwMode="auto">
          <a:xfrm>
            <a:off x="3709988" y="1314450"/>
            <a:ext cx="80105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5300" indent="-495300" algn="just"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Обучено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132 специалиста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адвокаты, юристы, психологи, специалисты по социальной работе, педагоги, следователи, специалисты ПДН, специалисты ТКДНиЗП </a:t>
            </a:r>
          </a:p>
          <a:p>
            <a:pPr marL="495300" indent="-495300" algn="just"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Проведено социологическое исследование по причинам и последствиям жестокого обращения с несовершеннолетними</a:t>
            </a:r>
          </a:p>
          <a:p>
            <a:pPr marL="495300" indent="-495300" algn="just"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Разработаны методические рекомендации для СК по допросу  несовершеннолетних, потерпевших и свидетелей на этапе следственных действий 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(по запросу рабочей группы Областного суда)</a:t>
            </a:r>
          </a:p>
          <a:p>
            <a:pPr marL="495300" indent="-495300" algn="just"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 областном суде оборудована комната для допроса несовершеннолетних </a:t>
            </a:r>
          </a:p>
        </p:txBody>
      </p:sp>
      <p:pic>
        <p:nvPicPr>
          <p:cNvPr id="35885" name="Picture 5" descr="СУД-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68913" y="4044950"/>
            <a:ext cx="575945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5E8EA8-FE03-4B59-8D97-923861527ECC}" type="slidenum">
              <a:rPr lang="ru-RU">
                <a:solidFill>
                  <a:srgbClr val="898989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1900" y="1257300"/>
            <a:ext cx="844073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6904" name="Группа 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36909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10" name="Рисунок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11" name="Рисунок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912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905" name="TextBox 9"/>
          <p:cNvSpPr txBox="1">
            <a:spLocks noChangeArrowheads="1"/>
          </p:cNvSpPr>
          <p:nvPr/>
        </p:nvSpPr>
        <p:spPr bwMode="auto">
          <a:xfrm>
            <a:off x="623888" y="401638"/>
            <a:ext cx="355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rgbClr val="000000"/>
                </a:solidFill>
              </a:rPr>
              <a:t>СТАЖИРОВОЧНАЯ ПЛОЩАДКА </a:t>
            </a:r>
          </a:p>
          <a:p>
            <a:r>
              <a:rPr lang="ru-RU" sz="800" b="1">
                <a:solidFill>
                  <a:srgbClr val="000000"/>
                </a:solidFill>
              </a:rPr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>
                <a:solidFill>
                  <a:srgbClr val="000000"/>
                </a:solidFill>
              </a:rPr>
              <a:t>для руководителей СРЦ</a:t>
            </a:r>
            <a:endParaRPr lang="ru-RU" sz="800" b="1">
              <a:solidFill>
                <a:srgbClr val="000000"/>
              </a:solidFill>
            </a:endParaRPr>
          </a:p>
        </p:txBody>
      </p:sp>
      <p:sp>
        <p:nvSpPr>
          <p:cNvPr id="36906" name="Заголовок 1"/>
          <p:cNvSpPr txBox="1">
            <a:spLocks/>
          </p:cNvSpPr>
          <p:nvPr/>
        </p:nvSpPr>
        <p:spPr bwMode="auto">
          <a:xfrm>
            <a:off x="4251325" y="1598613"/>
            <a:ext cx="35448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200"/>
              </a:spcBef>
            </a:pPr>
            <a:endParaRPr lang="ru-RU" altLang="ru-RU" sz="1300">
              <a:solidFill>
                <a:srgbClr val="404040"/>
              </a:solidFill>
            </a:endParaRPr>
          </a:p>
        </p:txBody>
      </p:sp>
      <p:sp>
        <p:nvSpPr>
          <p:cNvPr id="36907" name="Прямоугольник 2"/>
          <p:cNvSpPr>
            <a:spLocks noChangeArrowheads="1"/>
          </p:cNvSpPr>
          <p:nvPr/>
        </p:nvSpPr>
        <p:spPr bwMode="auto">
          <a:xfrm>
            <a:off x="441325" y="1576388"/>
            <a:ext cx="30861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922647"/>
                </a:solidFill>
                <a:latin typeface="Arial Narrow" pitchFamily="34" charset="0"/>
              </a:rPr>
              <a:t>МОО «Аистенок» является стажировочной площадкой Федерального уровня:</a:t>
            </a:r>
          </a:p>
        </p:txBody>
      </p:sp>
      <p:graphicFrame>
        <p:nvGraphicFramePr>
          <p:cNvPr id="36901" name="Object 37"/>
          <p:cNvGraphicFramePr>
            <a:graphicFrameLocks noChangeAspect="1"/>
          </p:cNvGraphicFramePr>
          <p:nvPr/>
        </p:nvGraphicFramePr>
        <p:xfrm>
          <a:off x="719138" y="5399088"/>
          <a:ext cx="922337" cy="800100"/>
        </p:xfrm>
        <a:graphic>
          <a:graphicData uri="http://schemas.openxmlformats.org/presentationml/2006/ole">
            <p:oleObj spid="_x0000_s36901" name="CorelDRAW" r:id="rId7" imgW="987840" imgH="855000" progId="">
              <p:embed/>
            </p:oleObj>
          </a:graphicData>
        </a:graphic>
      </p:graphicFrame>
      <p:sp>
        <p:nvSpPr>
          <p:cNvPr id="36908" name="TextBox 3"/>
          <p:cNvSpPr txBox="1">
            <a:spLocks noChangeArrowheads="1"/>
          </p:cNvSpPr>
          <p:nvPr/>
        </p:nvSpPr>
        <p:spPr bwMode="auto">
          <a:xfrm>
            <a:off x="3989388" y="1598613"/>
            <a:ext cx="7870825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Для специалистов сферы семейного жизнеустройства и профилактики социального сиротства</a:t>
            </a:r>
            <a:endParaRPr lang="ru-RU" sz="24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r>
              <a:rPr lang="ru-RU" sz="2400" b="1">
                <a:latin typeface="Arial Narrow" pitchFamily="34" charset="0"/>
              </a:rPr>
              <a:t>«Сохраним семью для ребёнка» - профилактика социального сиротства, работа с родными семьями </a:t>
            </a:r>
          </a:p>
          <a:p>
            <a:endParaRPr lang="ru-RU" sz="2400" b="1">
              <a:latin typeface="Arial Narrow" pitchFamily="34" charset="0"/>
            </a:endParaRPr>
          </a:p>
          <a:p>
            <a:r>
              <a:rPr lang="ru-RU" sz="2400" b="1">
                <a:latin typeface="Arial Narrow" pitchFamily="34" charset="0"/>
              </a:rPr>
              <a:t>Развитие кризисных центров для женщин с детьми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3477</TotalTime>
  <Words>2007</Words>
  <Application>Microsoft Office PowerPoint</Application>
  <PresentationFormat>Произвольный</PresentationFormat>
  <Paragraphs>345</Paragraphs>
  <Slides>39</Slides>
  <Notes>1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50" baseType="lpstr">
      <vt:lpstr>Calibri</vt:lpstr>
      <vt:lpstr>Arial</vt:lpstr>
      <vt:lpstr>Calibri Light</vt:lpstr>
      <vt:lpstr>Candara</vt:lpstr>
      <vt:lpstr>Arial Black</vt:lpstr>
      <vt:lpstr>Arial Narrow</vt:lpstr>
      <vt:lpstr>Times New Roman</vt:lpstr>
      <vt:lpstr>Symbol</vt:lpstr>
      <vt:lpstr>Тема Office</vt:lpstr>
      <vt:lpstr>CorelDRAW</vt:lpstr>
      <vt:lpstr>Диаграмма Microsoft Office Excel</vt:lpstr>
      <vt:lpstr>Межрегиональная общественная организация по содействию семьям  с детьми в трудной жизненной ситуации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Ченина</dc:creator>
  <cp:lastModifiedBy>Владелец</cp:lastModifiedBy>
  <cp:revision>98</cp:revision>
  <dcterms:created xsi:type="dcterms:W3CDTF">2021-10-24T11:39:04Z</dcterms:created>
  <dcterms:modified xsi:type="dcterms:W3CDTF">2021-11-07T19:02:06Z</dcterms:modified>
</cp:coreProperties>
</file>